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56" r:id="rId2"/>
    <p:sldId id="280" r:id="rId3"/>
    <p:sldId id="292" r:id="rId4"/>
    <p:sldId id="325" r:id="rId5"/>
    <p:sldId id="285" r:id="rId6"/>
    <p:sldId id="302" r:id="rId7"/>
    <p:sldId id="298" r:id="rId8"/>
    <p:sldId id="312" r:id="rId9"/>
    <p:sldId id="311" r:id="rId10"/>
    <p:sldId id="295" r:id="rId11"/>
    <p:sldId id="278" r:id="rId12"/>
    <p:sldId id="314" r:id="rId13"/>
    <p:sldId id="282" r:id="rId14"/>
    <p:sldId id="291" r:id="rId15"/>
    <p:sldId id="297" r:id="rId16"/>
    <p:sldId id="309" r:id="rId17"/>
    <p:sldId id="308" r:id="rId18"/>
    <p:sldId id="306" r:id="rId19"/>
    <p:sldId id="290" r:id="rId20"/>
    <p:sldId id="310" r:id="rId21"/>
    <p:sldId id="315" r:id="rId22"/>
    <p:sldId id="305" r:id="rId23"/>
    <p:sldId id="286" r:id="rId24"/>
    <p:sldId id="316" r:id="rId25"/>
    <p:sldId id="318" r:id="rId26"/>
    <p:sldId id="322" r:id="rId27"/>
    <p:sldId id="317" r:id="rId28"/>
    <p:sldId id="313" r:id="rId29"/>
    <p:sldId id="329" r:id="rId30"/>
    <p:sldId id="330" r:id="rId31"/>
    <p:sldId id="319" r:id="rId32"/>
    <p:sldId id="288" r:id="rId33"/>
    <p:sldId id="287" r:id="rId34"/>
    <p:sldId id="303" r:id="rId35"/>
    <p:sldId id="324" r:id="rId36"/>
    <p:sldId id="320" r:id="rId37"/>
    <p:sldId id="326" r:id="rId38"/>
    <p:sldId id="327" r:id="rId39"/>
    <p:sldId id="294" r:id="rId40"/>
    <p:sldId id="296" r:id="rId41"/>
    <p:sldId id="328" r:id="rId42"/>
    <p:sldId id="30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660"/>
  </p:normalViewPr>
  <p:slideViewPr>
    <p:cSldViewPr snapToGrid="0">
      <p:cViewPr>
        <p:scale>
          <a:sx n="130" d="100"/>
          <a:sy n="130" d="100"/>
        </p:scale>
        <p:origin x="40" y="-268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94" d="100"/>
          <a:sy n="194" d="100"/>
        </p:scale>
        <p:origin x="-368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72591B-D095-5740-AFFB-F8BD909C7CE1}" type="datetimeFigureOut">
              <a:rPr lang="en-US" smtClean="0"/>
              <a:t>5/11/21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FF896B-2FC6-2849-99CC-E9E4CD209641}" type="slidenum">
              <a:rPr lang="en-US" smtClean="0"/>
              <a:t>‹#›</a:t>
            </a:fld>
            <a:endParaRPr lang="en-US" dirty="0"/>
          </a:p>
        </p:txBody>
      </p:sp>
    </p:spTree>
    <p:extLst>
      <p:ext uri="{BB962C8B-B14F-4D97-AF65-F5344CB8AC3E}">
        <p14:creationId xmlns:p14="http://schemas.microsoft.com/office/powerpoint/2010/main" val="25732154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00" indent="-352425">
              <a:buFont typeface="+mj-lt"/>
              <a:buAutoNum type="arabicPeriod"/>
            </a:pPr>
            <a:r>
              <a:rPr lang="en-US" dirty="0" smtClean="0"/>
              <a:t>Senate Bill 71 -- Maryland Police Accountability Act of 2021, which mandates body-worn cameras statewide and changes use-of-force guidelines.</a:t>
            </a:r>
          </a:p>
          <a:p>
            <a:pPr marL="444500" indent="-352425">
              <a:buFont typeface="+mj-lt"/>
              <a:buAutoNum type="arabicPeriod"/>
            </a:pPr>
            <a:r>
              <a:rPr lang="en-US" dirty="0" smtClean="0"/>
              <a:t>Senate Bill 178 - Maryland Police Accountability Act of 2021 (Anton's Law), which changes how search warrants can be executed, limits the use of no-knock warrants and allows for the inspection of records relating to police conduct. Under the bill, police could only use no-knock warrants between 8 a.m. and 7 p.m., except in an emergency.</a:t>
            </a:r>
          </a:p>
          <a:p>
            <a:pPr marL="444500" indent="-352425">
              <a:buFont typeface="+mj-lt"/>
              <a:buAutoNum type="arabicPeriod"/>
            </a:pPr>
            <a:r>
              <a:rPr lang="en-US" dirty="0" smtClean="0"/>
              <a:t>House Bill 670 - Police Reform and Accountability Act of 2021, which repeals the Law Enforcement Officers' Bill of Rights.</a:t>
            </a:r>
          </a:p>
          <a:p>
            <a:endParaRPr lang="en-US" dirty="0"/>
          </a:p>
        </p:txBody>
      </p:sp>
      <p:sp>
        <p:nvSpPr>
          <p:cNvPr id="4" name="Slide Number Placeholder 3"/>
          <p:cNvSpPr>
            <a:spLocks noGrp="1"/>
          </p:cNvSpPr>
          <p:nvPr>
            <p:ph type="sldNum" sz="quarter" idx="10"/>
          </p:nvPr>
        </p:nvSpPr>
        <p:spPr/>
        <p:txBody>
          <a:bodyPr/>
          <a:lstStyle/>
          <a:p>
            <a:fld id="{84FF896B-2FC6-2849-99CC-E9E4CD209641}" type="slidenum">
              <a:rPr lang="en-US" smtClean="0"/>
              <a:t>3</a:t>
            </a:fld>
            <a:endParaRPr lang="en-US" dirty="0"/>
          </a:p>
        </p:txBody>
      </p:sp>
    </p:spTree>
    <p:extLst>
      <p:ext uri="{BB962C8B-B14F-4D97-AF65-F5344CB8AC3E}">
        <p14:creationId xmlns:p14="http://schemas.microsoft.com/office/powerpoint/2010/main" val="29427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209CE-3FBD-40D0-83D3-A766CFDD0419}" type="datetimeFigureOut">
              <a:rPr lang="en-AU" smtClean="0"/>
              <a:t>5/11/21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2525023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209CE-3FBD-40D0-83D3-A766CFDD0419}" type="datetimeFigureOut">
              <a:rPr lang="en-AU" smtClean="0"/>
              <a:t>5/11/21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3529492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209CE-3FBD-40D0-83D3-A766CFDD0419}" type="datetimeFigureOut">
              <a:rPr lang="en-AU" smtClean="0"/>
              <a:t>5/11/21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1164819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209CE-3FBD-40D0-83D3-A766CFDD0419}" type="datetimeFigureOut">
              <a:rPr lang="en-AU" smtClean="0"/>
              <a:t>5/11/21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426142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209CE-3FBD-40D0-83D3-A766CFDD0419}" type="datetimeFigureOut">
              <a:rPr lang="en-AU" smtClean="0"/>
              <a:t>5/11/21</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345432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209CE-3FBD-40D0-83D3-A766CFDD0419}" type="datetimeFigureOut">
              <a:rPr lang="en-AU" smtClean="0"/>
              <a:t>5/11/21</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9993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209CE-3FBD-40D0-83D3-A766CFDD0419}" type="datetimeFigureOut">
              <a:rPr lang="en-AU" smtClean="0"/>
              <a:t>5/11/21</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3478826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209CE-3FBD-40D0-83D3-A766CFDD0419}" type="datetimeFigureOut">
              <a:rPr lang="en-AU" smtClean="0"/>
              <a:t>5/11/21</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2910113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209CE-3FBD-40D0-83D3-A766CFDD0419}" type="datetimeFigureOut">
              <a:rPr lang="en-AU" smtClean="0"/>
              <a:t>5/11/21</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267765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209CE-3FBD-40D0-83D3-A766CFDD0419}" type="datetimeFigureOut">
              <a:rPr lang="en-AU" smtClean="0"/>
              <a:t>5/11/21</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2619679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209CE-3FBD-40D0-83D3-A766CFDD0419}" type="datetimeFigureOut">
              <a:rPr lang="en-AU" smtClean="0"/>
              <a:t>5/11/21</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609C9049-A50E-499A-B0DC-6EBC17653231}" type="slidenum">
              <a:rPr lang="en-AU" smtClean="0"/>
              <a:t>‹#›</a:t>
            </a:fld>
            <a:endParaRPr lang="en-AU" dirty="0"/>
          </a:p>
        </p:txBody>
      </p:sp>
    </p:spTree>
    <p:extLst>
      <p:ext uri="{BB962C8B-B14F-4D97-AF65-F5344CB8AC3E}">
        <p14:creationId xmlns:p14="http://schemas.microsoft.com/office/powerpoint/2010/main" val="32670371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209CE-3FBD-40D0-83D3-A766CFDD0419}" type="datetimeFigureOut">
              <a:rPr lang="en-AU" smtClean="0"/>
              <a:t>5/11/21</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C9049-A50E-499A-B0DC-6EBC17653231}" type="slidenum">
              <a:rPr lang="en-AU" smtClean="0"/>
              <a:t>‹#›</a:t>
            </a:fld>
            <a:endParaRPr lang="en-AU" dirty="0"/>
          </a:p>
        </p:txBody>
      </p:sp>
    </p:spTree>
    <p:extLst>
      <p:ext uri="{BB962C8B-B14F-4D97-AF65-F5344CB8AC3E}">
        <p14:creationId xmlns:p14="http://schemas.microsoft.com/office/powerpoint/2010/main" val="34885152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5.jpe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7.jpeg"/><Relationship Id="rId5"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2000"/>
          </a:blip>
          <a:stretch>
            <a:fillRect/>
          </a:stretch>
        </p:blipFill>
        <p:spPr>
          <a:xfrm>
            <a:off x="1357877" y="0"/>
            <a:ext cx="10834123" cy="6858000"/>
          </a:xfrm>
          <a:prstGeom prst="rect">
            <a:avLst/>
          </a:prstGeom>
          <a:ln>
            <a:noFill/>
          </a:ln>
        </p:spPr>
      </p:pic>
      <p:sp>
        <p:nvSpPr>
          <p:cNvPr id="4" name="TextBox 3">
            <a:extLst>
              <a:ext uri="{FF2B5EF4-FFF2-40B4-BE49-F238E27FC236}">
                <a16:creationId xmlns:a16="http://schemas.microsoft.com/office/drawing/2014/main" xmlns="" id="{60B85CF5-0C01-4ADB-AF70-73B4A05921A6}"/>
              </a:ext>
            </a:extLst>
          </p:cNvPr>
          <p:cNvSpPr txBox="1"/>
          <p:nvPr/>
        </p:nvSpPr>
        <p:spPr>
          <a:xfrm>
            <a:off x="239059" y="627529"/>
            <a:ext cx="7120041" cy="5047536"/>
          </a:xfrm>
          <a:prstGeom prst="rect">
            <a:avLst/>
          </a:prstGeom>
          <a:noFill/>
          <a:ln>
            <a:noFill/>
          </a:ln>
        </p:spPr>
        <p:txBody>
          <a:bodyPr wrap="square" rtlCol="0">
            <a:spAutoFit/>
          </a:bodyPr>
          <a:lstStyle/>
          <a:p>
            <a:endParaRPr lang="en-AU" b="1" dirty="0"/>
          </a:p>
          <a:p>
            <a:pPr algn="ctr"/>
            <a:r>
              <a:rPr lang="en-AU" sz="2800" b="1" dirty="0" smtClean="0"/>
              <a:t>Ethics of Accountability </a:t>
            </a:r>
          </a:p>
          <a:p>
            <a:pPr algn="ctr"/>
            <a:r>
              <a:rPr lang="en-AU" sz="2800" b="1" dirty="0"/>
              <a:t>in the Future </a:t>
            </a:r>
            <a:r>
              <a:rPr lang="en-AU" sz="2800" b="1" dirty="0" smtClean="0"/>
              <a:t>of the Criminal Justice System</a:t>
            </a:r>
          </a:p>
          <a:p>
            <a:pPr algn="ctr"/>
            <a:endParaRPr lang="en-AU" b="1" dirty="0"/>
          </a:p>
          <a:p>
            <a:pPr algn="ctr"/>
            <a:endParaRPr lang="en-AU" b="1" dirty="0" smtClean="0"/>
          </a:p>
          <a:p>
            <a:pPr algn="ctr"/>
            <a:r>
              <a:rPr lang="en-AU" sz="2000" b="1" i="1" dirty="0"/>
              <a:t>T</a:t>
            </a:r>
            <a:r>
              <a:rPr lang="en-AU" sz="2000" b="1" i="1" dirty="0" smtClean="0"/>
              <a:t>he use of Artificial Intelligence in </a:t>
            </a:r>
          </a:p>
          <a:p>
            <a:pPr algn="ctr"/>
            <a:r>
              <a:rPr lang="en-AU" sz="2000" b="1" i="1" dirty="0" smtClean="0"/>
              <a:t>Pretrial Bail</a:t>
            </a:r>
            <a:r>
              <a:rPr lang="en-AU" sz="2000" b="1" i="1" dirty="0"/>
              <a:t> </a:t>
            </a:r>
            <a:r>
              <a:rPr lang="en-AU" sz="2000" b="1" i="1" dirty="0" smtClean="0"/>
              <a:t>Determinations &amp; </a:t>
            </a:r>
          </a:p>
          <a:p>
            <a:pPr algn="ctr"/>
            <a:r>
              <a:rPr lang="en-AU" sz="2000" b="1" i="1" dirty="0" smtClean="0"/>
              <a:t>Assessment of Police Officer Misconduct</a:t>
            </a:r>
            <a:endParaRPr lang="en-AU" sz="2000" b="1" i="1" dirty="0"/>
          </a:p>
          <a:p>
            <a:pPr algn="ctr"/>
            <a:endParaRPr lang="en-AU" sz="2000" b="1" i="1" dirty="0" smtClean="0"/>
          </a:p>
          <a:p>
            <a:pPr algn="ctr"/>
            <a:endParaRPr lang="en-AU" sz="2000" b="1" dirty="0" smtClean="0"/>
          </a:p>
          <a:p>
            <a:pPr algn="ctr"/>
            <a:endParaRPr lang="en-AU" sz="2000" b="1" dirty="0" smtClean="0"/>
          </a:p>
          <a:p>
            <a:pPr algn="ctr"/>
            <a:r>
              <a:rPr lang="en-AU" sz="2000" b="1" dirty="0" smtClean="0"/>
              <a:t>Final Report</a:t>
            </a:r>
            <a:endParaRPr lang="en-AU" sz="2000" b="1" dirty="0"/>
          </a:p>
          <a:p>
            <a:pPr algn="ctr"/>
            <a:endParaRPr lang="en-AU" b="1" dirty="0"/>
          </a:p>
          <a:p>
            <a:pPr algn="ctr"/>
            <a:r>
              <a:rPr lang="en-AU" b="1" dirty="0" smtClean="0"/>
              <a:t> </a:t>
            </a:r>
            <a:endParaRPr lang="en-AU" b="1" dirty="0"/>
          </a:p>
          <a:p>
            <a:pPr algn="ctr"/>
            <a:endParaRPr lang="en-AU" b="1" dirty="0"/>
          </a:p>
          <a:p>
            <a:endParaRPr lang="en-AU" b="1" dirty="0"/>
          </a:p>
        </p:txBody>
      </p:sp>
      <p:sp>
        <p:nvSpPr>
          <p:cNvPr id="5" name="TextBox 4">
            <a:extLst>
              <a:ext uri="{FF2B5EF4-FFF2-40B4-BE49-F238E27FC236}">
                <a16:creationId xmlns:a16="http://schemas.microsoft.com/office/drawing/2014/main" xmlns="" id="{CBF33FE2-DBAC-4105-AAF3-346F51FB7CFE}"/>
              </a:ext>
            </a:extLst>
          </p:cNvPr>
          <p:cNvSpPr txBox="1"/>
          <p:nvPr/>
        </p:nvSpPr>
        <p:spPr>
          <a:xfrm>
            <a:off x="586041" y="5328144"/>
            <a:ext cx="6251028" cy="830997"/>
          </a:xfrm>
          <a:prstGeom prst="rect">
            <a:avLst/>
          </a:prstGeom>
          <a:noFill/>
        </p:spPr>
        <p:txBody>
          <a:bodyPr wrap="square" rtlCol="0">
            <a:spAutoFit/>
          </a:bodyPr>
          <a:lstStyle/>
          <a:p>
            <a:pPr algn="ctr"/>
            <a:r>
              <a:rPr lang="en-AU" sz="1600" dirty="0"/>
              <a:t>Jennifer C. </a:t>
            </a:r>
            <a:r>
              <a:rPr lang="en-AU" sz="1600" dirty="0" smtClean="0"/>
              <a:t>Johnson, JD</a:t>
            </a:r>
          </a:p>
          <a:p>
            <a:pPr algn="ctr"/>
            <a:r>
              <a:rPr lang="en-AU" sz="1600" dirty="0" smtClean="0"/>
              <a:t>DATA 205</a:t>
            </a:r>
          </a:p>
          <a:p>
            <a:pPr algn="ctr"/>
            <a:r>
              <a:rPr lang="en-AU" sz="1600" dirty="0" smtClean="0"/>
              <a:t>Professor Iapalucci</a:t>
            </a:r>
            <a:endParaRPr lang="en-AU" sz="1600" dirty="0"/>
          </a:p>
        </p:txBody>
      </p:sp>
      <p:pic>
        <p:nvPicPr>
          <p:cNvPr id="6" name="Picture 5"/>
          <p:cNvPicPr>
            <a:picLocks noChangeAspect="1"/>
          </p:cNvPicPr>
          <p:nvPr/>
        </p:nvPicPr>
        <p:blipFill rotWithShape="1">
          <a:blip r:embed="rId2">
            <a:alphaModFix amt="32000"/>
          </a:blip>
          <a:srcRect r="86407"/>
          <a:stretch/>
        </p:blipFill>
        <p:spPr>
          <a:xfrm>
            <a:off x="-701" y="0"/>
            <a:ext cx="1362075" cy="6858000"/>
          </a:xfrm>
          <a:prstGeom prst="rect">
            <a:avLst/>
          </a:prstGeom>
          <a:ln>
            <a:noFill/>
          </a:ln>
        </p:spPr>
      </p:pic>
    </p:spTree>
    <p:extLst>
      <p:ext uri="{BB962C8B-B14F-4D97-AF65-F5344CB8AC3E}">
        <p14:creationId xmlns:p14="http://schemas.microsoft.com/office/powerpoint/2010/main" val="4083706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5662" cy="877163"/>
          </a:xfrm>
          <a:prstGeom prst="rect">
            <a:avLst/>
          </a:prstGeom>
        </p:spPr>
        <p:txBody>
          <a:bodyPr wrap="square">
            <a:spAutoFit/>
          </a:bodyPr>
          <a:lstStyle/>
          <a:p>
            <a:pPr algn="ctr"/>
            <a:r>
              <a:rPr lang="en-US" sz="2400" b="1" u="sng" dirty="0" smtClean="0"/>
              <a:t>Context of this Topic In Maryland</a:t>
            </a:r>
          </a:p>
          <a:p>
            <a:pPr algn="ctr"/>
            <a:endParaRPr lang="en-US" sz="900" u="sng" dirty="0"/>
          </a:p>
          <a:p>
            <a:endParaRPr lang="en-US" dirty="0"/>
          </a:p>
        </p:txBody>
      </p:sp>
      <p:pic>
        <p:nvPicPr>
          <p:cNvPr id="2" name="Picture 1"/>
          <p:cNvPicPr>
            <a:picLocks noChangeAspect="1"/>
          </p:cNvPicPr>
          <p:nvPr/>
        </p:nvPicPr>
        <p:blipFill>
          <a:blip r:embed="rId2"/>
          <a:stretch>
            <a:fillRect/>
          </a:stretch>
        </p:blipFill>
        <p:spPr>
          <a:xfrm>
            <a:off x="4419600" y="0"/>
            <a:ext cx="7772400" cy="6858000"/>
          </a:xfrm>
          <a:prstGeom prst="rect">
            <a:avLst/>
          </a:prstGeom>
        </p:spPr>
      </p:pic>
      <p:sp>
        <p:nvSpPr>
          <p:cNvPr id="3" name="Rectangle 2"/>
          <p:cNvSpPr/>
          <p:nvPr/>
        </p:nvSpPr>
        <p:spPr>
          <a:xfrm>
            <a:off x="0" y="388567"/>
            <a:ext cx="4520654" cy="6386363"/>
          </a:xfrm>
          <a:prstGeom prst="rect">
            <a:avLst/>
          </a:prstGeom>
        </p:spPr>
        <p:txBody>
          <a:bodyPr wrap="square">
            <a:spAutoFit/>
          </a:bodyPr>
          <a:lstStyle/>
          <a:p>
            <a:pPr marL="176213" defTabSz="88900"/>
            <a:endParaRPr lang="en-US" sz="800" b="1" dirty="0" smtClean="0"/>
          </a:p>
          <a:p>
            <a:pPr marL="355600" indent="-266700" defTabSz="88900">
              <a:buFont typeface="Arial"/>
              <a:buChar char="•"/>
            </a:pPr>
            <a:r>
              <a:rPr lang="en-US" sz="2200" b="1" dirty="0" smtClean="0"/>
              <a:t>AI </a:t>
            </a:r>
            <a:r>
              <a:rPr lang="en-US" sz="2200" b="1" dirty="0"/>
              <a:t>is currently used </a:t>
            </a:r>
            <a:r>
              <a:rPr lang="en-US" sz="2200" b="1" dirty="0" smtClean="0"/>
              <a:t>in Maryland’s </a:t>
            </a:r>
            <a:r>
              <a:rPr lang="en-US" sz="2200" b="1" dirty="0"/>
              <a:t>Criminal Justice </a:t>
            </a:r>
            <a:r>
              <a:rPr lang="en-US" sz="2200" b="1" dirty="0" smtClean="0"/>
              <a:t>System, including Montgomery County.</a:t>
            </a:r>
          </a:p>
          <a:p>
            <a:pPr marL="354013" defTabSz="355600"/>
            <a:endParaRPr lang="en-US" sz="900" b="1" i="1" dirty="0" smtClean="0"/>
          </a:p>
          <a:p>
            <a:pPr marL="354013" defTabSz="355600"/>
            <a:r>
              <a:rPr lang="en-US" b="1" i="1" dirty="0" smtClean="0"/>
              <a:t>Over Half </a:t>
            </a:r>
            <a:r>
              <a:rPr lang="en-US" b="1" i="1" dirty="0"/>
              <a:t>of MD counties use an algorithm </a:t>
            </a:r>
            <a:r>
              <a:rPr lang="en-US" i="1" dirty="0"/>
              <a:t>to calculate “risk scores” for defendants that are then used by judges to make bail determinations</a:t>
            </a:r>
            <a:r>
              <a:rPr lang="en-US" sz="2000" i="1" dirty="0" smtClean="0"/>
              <a:t>.</a:t>
            </a:r>
          </a:p>
          <a:p>
            <a:pPr marL="88900" defTabSz="176213"/>
            <a:endParaRPr lang="en-US" sz="2200" dirty="0" smtClean="0"/>
          </a:p>
          <a:p>
            <a:pPr marL="355600" indent="-266700" defTabSz="176213">
              <a:buFont typeface="Arial"/>
              <a:buChar char="•"/>
            </a:pPr>
            <a:r>
              <a:rPr lang="en-US" sz="2200" b="1" dirty="0" smtClean="0"/>
              <a:t>MD Attorney General Initiatives</a:t>
            </a:r>
          </a:p>
          <a:p>
            <a:pPr marL="812800" indent="-457200" defTabSz="176213">
              <a:buFont typeface="+mj-lt"/>
              <a:buAutoNum type="arabicPeriod"/>
            </a:pPr>
            <a:r>
              <a:rPr lang="en-US" i="1" dirty="0" smtClean="0"/>
              <a:t>Reduce Prohibitive Bail Amounts</a:t>
            </a:r>
          </a:p>
          <a:p>
            <a:pPr marL="812800" indent="-457200" defTabSz="176213">
              <a:buFont typeface="+mj-lt"/>
              <a:buAutoNum type="arabicPeriod"/>
            </a:pPr>
            <a:r>
              <a:rPr lang="en-US" i="1" dirty="0" smtClean="0"/>
              <a:t>Increase transparency and accountability for Police Misconduct</a:t>
            </a:r>
            <a:endParaRPr lang="en-US" i="1" dirty="0"/>
          </a:p>
          <a:p>
            <a:pPr marL="355600" indent="-266700" defTabSz="176213">
              <a:buFont typeface="Arial"/>
              <a:buChar char="•"/>
            </a:pPr>
            <a:endParaRPr lang="en-US" sz="2200" b="1" dirty="0"/>
          </a:p>
          <a:p>
            <a:pPr marL="355600" indent="-266700" defTabSz="176213">
              <a:buFont typeface="Arial"/>
              <a:buChar char="•"/>
            </a:pPr>
            <a:r>
              <a:rPr lang="en-US" sz="2200" b="1" dirty="0" smtClean="0"/>
              <a:t>April 9, 2021, MD 1</a:t>
            </a:r>
            <a:r>
              <a:rPr lang="en-US" sz="2200" b="1" baseline="30000" dirty="0" smtClean="0"/>
              <a:t>st</a:t>
            </a:r>
            <a:r>
              <a:rPr lang="en-US" sz="2200" b="1" dirty="0" smtClean="0"/>
              <a:t> US State to pass legislation on improved accountability for Police Use of Force in the wake of George Floyd’s murder by officers in Minneapolis.</a:t>
            </a:r>
          </a:p>
        </p:txBody>
      </p:sp>
      <p:sp>
        <p:nvSpPr>
          <p:cNvPr id="5" name="Rectangle 4"/>
          <p:cNvSpPr/>
          <p:nvPr/>
        </p:nvSpPr>
        <p:spPr>
          <a:xfrm>
            <a:off x="6096000" y="6647303"/>
            <a:ext cx="6096000" cy="246221"/>
          </a:xfrm>
          <a:prstGeom prst="rect">
            <a:avLst/>
          </a:prstGeom>
        </p:spPr>
        <p:txBody>
          <a:bodyPr>
            <a:spAutoFit/>
          </a:bodyPr>
          <a:lstStyle/>
          <a:p>
            <a:r>
              <a:rPr lang="en-US" sz="1000" dirty="0"/>
              <a:t>https://marylandreporter.com/2019/01/03/maryland-courts-begin-using-artificial-intelligence-in-bail-decisions/</a:t>
            </a:r>
          </a:p>
        </p:txBody>
      </p:sp>
    </p:spTree>
    <p:extLst>
      <p:ext uri="{BB962C8B-B14F-4D97-AF65-F5344CB8AC3E}">
        <p14:creationId xmlns:p14="http://schemas.microsoft.com/office/powerpoint/2010/main" val="10586090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4334"/>
            <a:ext cx="12192000" cy="7232749"/>
          </a:xfrm>
          <a:prstGeom prst="rect">
            <a:avLst/>
          </a:prstGeom>
        </p:spPr>
        <p:txBody>
          <a:bodyPr wrap="square">
            <a:spAutoFit/>
          </a:bodyPr>
          <a:lstStyle/>
          <a:p>
            <a:pPr algn="ctr"/>
            <a:endParaRPr lang="en-US" sz="800" b="1" dirty="0" smtClean="0"/>
          </a:p>
          <a:p>
            <a:pPr algn="ctr"/>
            <a:r>
              <a:rPr lang="en-US" sz="2800" b="1" u="sng" dirty="0" smtClean="0"/>
              <a:t>Project Datasets </a:t>
            </a:r>
          </a:p>
          <a:p>
            <a:pPr algn="ctr"/>
            <a:endParaRPr lang="en-US" b="1" dirty="0" smtClean="0"/>
          </a:p>
          <a:p>
            <a:pPr marL="355600"/>
            <a:r>
              <a:rPr lang="en-US" sz="2200" b="1" u="sng" dirty="0" smtClean="0"/>
              <a:t>Part I.  Impact of AI in Pre-trial Detention Rates</a:t>
            </a:r>
          </a:p>
          <a:p>
            <a:r>
              <a:rPr lang="en-US" dirty="0"/>
              <a:t> </a:t>
            </a:r>
          </a:p>
          <a:p>
            <a:pPr marL="1077913" lvl="0" indent="-285750">
              <a:buFont typeface="Arial"/>
              <a:buChar char="•"/>
            </a:pPr>
            <a:r>
              <a:rPr lang="en-US" b="1" dirty="0"/>
              <a:t>Correctional Facility Average Daily Population (2015-</a:t>
            </a:r>
            <a:r>
              <a:rPr lang="en-US" b="1" dirty="0" smtClean="0"/>
              <a:t>2020) </a:t>
            </a:r>
            <a:r>
              <a:rPr lang="mr-IN" b="1" dirty="0" smtClean="0"/>
              <a:t>–</a:t>
            </a:r>
            <a:r>
              <a:rPr lang="en-US" b="1" dirty="0" smtClean="0"/>
              <a:t> </a:t>
            </a:r>
            <a:r>
              <a:rPr lang="en-US" dirty="0" smtClean="0"/>
              <a:t>dataMontgomery </a:t>
            </a:r>
          </a:p>
          <a:p>
            <a:pPr marL="1249363" lvl="1"/>
            <a:endParaRPr lang="en-US" dirty="0" smtClean="0"/>
          </a:p>
          <a:p>
            <a:pPr marL="1077913" lvl="0" indent="-285750">
              <a:buFont typeface="Arial"/>
              <a:buChar char="•"/>
            </a:pPr>
            <a:r>
              <a:rPr lang="en-US" b="1" dirty="0" smtClean="0"/>
              <a:t>Crime </a:t>
            </a:r>
            <a:r>
              <a:rPr lang="en-US" b="1" dirty="0"/>
              <a:t>Year to </a:t>
            </a:r>
            <a:r>
              <a:rPr lang="en-US" b="1" dirty="0" smtClean="0"/>
              <a:t>Date ( </a:t>
            </a:r>
            <a:r>
              <a:rPr lang="en-US" b="1" dirty="0"/>
              <a:t>2019 to P</a:t>
            </a:r>
            <a:r>
              <a:rPr lang="en-US" b="1" dirty="0" smtClean="0"/>
              <a:t>resent) </a:t>
            </a:r>
            <a:r>
              <a:rPr lang="mr-IN" b="1" dirty="0" smtClean="0"/>
              <a:t>–</a:t>
            </a:r>
            <a:r>
              <a:rPr lang="en-US" b="1" dirty="0" smtClean="0"/>
              <a:t> </a:t>
            </a:r>
            <a:r>
              <a:rPr lang="en-US" dirty="0" smtClean="0"/>
              <a:t>dataMontgomery</a:t>
            </a:r>
          </a:p>
          <a:p>
            <a:pPr marL="1535113" lvl="1" indent="-285750">
              <a:buFont typeface="Arial"/>
              <a:buChar char="•"/>
            </a:pPr>
            <a:endParaRPr lang="en-US" dirty="0"/>
          </a:p>
          <a:p>
            <a:pPr marL="1077913" lvl="0" indent="-285750">
              <a:buFont typeface="Arial"/>
              <a:buChar char="•"/>
            </a:pPr>
            <a:r>
              <a:rPr lang="en-US" b="1" dirty="0"/>
              <a:t>Central Processing Unit (CPU) Processing/Booking of </a:t>
            </a:r>
            <a:r>
              <a:rPr lang="en-US" b="1" dirty="0" smtClean="0"/>
              <a:t>Arrestees(2016-Present) </a:t>
            </a:r>
            <a:r>
              <a:rPr lang="mr-IN" b="1" dirty="0" smtClean="0"/>
              <a:t>–</a:t>
            </a:r>
            <a:r>
              <a:rPr lang="en-US" b="1" dirty="0" smtClean="0"/>
              <a:t> </a:t>
            </a:r>
            <a:r>
              <a:rPr lang="en-US" dirty="0"/>
              <a:t>d</a:t>
            </a:r>
            <a:r>
              <a:rPr lang="en-US" dirty="0" smtClean="0"/>
              <a:t>ataMontgomery </a:t>
            </a:r>
            <a:endParaRPr lang="en-US" i="1" dirty="0" smtClean="0"/>
          </a:p>
          <a:p>
            <a:r>
              <a:rPr lang="en-US" dirty="0"/>
              <a:t> </a:t>
            </a:r>
            <a:endParaRPr lang="en-US" dirty="0" smtClean="0"/>
          </a:p>
          <a:p>
            <a:endParaRPr lang="en-US" sz="800" b="1" u="sng" dirty="0" smtClean="0"/>
          </a:p>
          <a:p>
            <a:pPr marL="354013" lvl="1"/>
            <a:r>
              <a:rPr lang="en-US" sz="2200" b="1" u="sng" dirty="0"/>
              <a:t>Part </a:t>
            </a:r>
            <a:r>
              <a:rPr lang="en-US" sz="2200" b="1" u="sng" dirty="0" smtClean="0"/>
              <a:t>II</a:t>
            </a:r>
            <a:r>
              <a:rPr lang="en-US" sz="2200" b="1" u="sng" dirty="0"/>
              <a:t>.  </a:t>
            </a:r>
            <a:r>
              <a:rPr lang="en-US" sz="2200" b="1" u="sng" dirty="0" smtClean="0"/>
              <a:t>Impact </a:t>
            </a:r>
            <a:r>
              <a:rPr lang="en-US" sz="2200" b="1" u="sng" dirty="0"/>
              <a:t>of </a:t>
            </a:r>
            <a:r>
              <a:rPr lang="en-US" sz="2200" b="1" u="sng" dirty="0" smtClean="0"/>
              <a:t>Risk Assessments and AI on Bias </a:t>
            </a:r>
            <a:r>
              <a:rPr lang="en-US" sz="2200" b="1" u="sng" dirty="0"/>
              <a:t>in </a:t>
            </a:r>
            <a:r>
              <a:rPr lang="en-US" sz="2200" b="1" u="sng" dirty="0" smtClean="0"/>
              <a:t>Pretrial Bail Amounts</a:t>
            </a:r>
          </a:p>
          <a:p>
            <a:pPr marL="354013" lvl="1"/>
            <a:endParaRPr lang="en-US" b="1" u="sng" dirty="0"/>
          </a:p>
          <a:p>
            <a:pPr marL="1077913" indent="-285750">
              <a:buFont typeface="Arial"/>
              <a:buChar char="•"/>
            </a:pPr>
            <a:r>
              <a:rPr lang="en-AU" b="1" dirty="0"/>
              <a:t>Accused Pre-Trial Inmates in Correctional Facilities (2016-2021) </a:t>
            </a:r>
            <a:r>
              <a:rPr lang="mr-IN" b="1" dirty="0"/>
              <a:t>–</a:t>
            </a:r>
            <a:r>
              <a:rPr lang="en-AU" b="1" dirty="0"/>
              <a:t> State of Connecticut Bail Data </a:t>
            </a:r>
            <a:r>
              <a:rPr lang="mr-IN" b="1" dirty="0"/>
              <a:t>–</a:t>
            </a:r>
            <a:r>
              <a:rPr lang="en-AU" b="1" dirty="0"/>
              <a:t> </a:t>
            </a:r>
            <a:r>
              <a:rPr lang="en-AU" dirty="0"/>
              <a:t>CT </a:t>
            </a:r>
            <a:r>
              <a:rPr lang="en-AU" dirty="0" smtClean="0"/>
              <a:t>Data</a:t>
            </a:r>
            <a:r>
              <a:rPr lang="en-AU" i="1" dirty="0" smtClean="0"/>
              <a:t>.</a:t>
            </a:r>
            <a:endParaRPr lang="en-US" i="1" dirty="0" smtClean="0"/>
          </a:p>
          <a:p>
            <a:pPr marL="2149475" lvl="1" indent="-285750">
              <a:buFont typeface="Arial"/>
              <a:buChar char="•"/>
            </a:pPr>
            <a:r>
              <a:rPr lang="en-AU" i="1" dirty="0"/>
              <a:t>Montgomery County has no equivalent dataset </a:t>
            </a:r>
            <a:r>
              <a:rPr lang="en-AU" i="1" dirty="0" smtClean="0"/>
              <a:t>available</a:t>
            </a:r>
          </a:p>
          <a:p>
            <a:pPr marL="2149475" lvl="1" indent="-285750">
              <a:buFont typeface="Arial"/>
              <a:buChar char="•"/>
            </a:pPr>
            <a:r>
              <a:rPr lang="en-AU" i="1" dirty="0" smtClean="0"/>
              <a:t>While CT does not use an Algorithm, they do utilize a “risk assessment tool” with </a:t>
            </a:r>
            <a:r>
              <a:rPr lang="en-AU" i="1" dirty="0"/>
              <a:t>similar </a:t>
            </a:r>
            <a:r>
              <a:rPr lang="en-AU" i="1" dirty="0" smtClean="0"/>
              <a:t>variables </a:t>
            </a:r>
            <a:endParaRPr lang="en-US" dirty="0" smtClean="0"/>
          </a:p>
          <a:p>
            <a:pPr marL="355600" lvl="0"/>
            <a:endParaRPr lang="en-US" sz="2400" b="1" u="sng" dirty="0"/>
          </a:p>
          <a:p>
            <a:pPr marL="355600" lvl="0"/>
            <a:r>
              <a:rPr lang="en-US" sz="2200" b="1" u="sng" dirty="0" smtClean="0"/>
              <a:t>Part III.  Police Internal </a:t>
            </a:r>
            <a:r>
              <a:rPr lang="en-US" sz="2200" b="1" u="sng" dirty="0"/>
              <a:t>Affairs </a:t>
            </a:r>
            <a:r>
              <a:rPr lang="en-US" sz="2200" b="1" u="sng" dirty="0" smtClean="0"/>
              <a:t>Allegations </a:t>
            </a:r>
            <a:r>
              <a:rPr lang="mr-IN" sz="2200" b="1" u="sng" dirty="0" smtClean="0"/>
              <a:t>–</a:t>
            </a:r>
            <a:r>
              <a:rPr lang="en-US" sz="2200" b="1" u="sng" dirty="0" smtClean="0"/>
              <a:t> Should AI generate “Risk Scores” for Police Misconduct?</a:t>
            </a:r>
          </a:p>
          <a:p>
            <a:pPr lvl="0"/>
            <a:endParaRPr lang="en-US" b="1" u="sng" dirty="0" smtClean="0"/>
          </a:p>
          <a:p>
            <a:pPr marL="1077913" lvl="0" indent="-285750">
              <a:buFont typeface="Arial"/>
              <a:buChar char="•"/>
            </a:pPr>
            <a:r>
              <a:rPr lang="en-US" b="1" dirty="0" smtClean="0"/>
              <a:t>Internal Affairs Allegations (2013-2021) </a:t>
            </a:r>
            <a:r>
              <a:rPr lang="mr-IN" b="1" dirty="0" smtClean="0"/>
              <a:t>–</a:t>
            </a:r>
            <a:r>
              <a:rPr lang="en-US" b="1" dirty="0" smtClean="0"/>
              <a:t> </a:t>
            </a:r>
            <a:r>
              <a:rPr lang="en-US" dirty="0"/>
              <a:t>d</a:t>
            </a:r>
            <a:r>
              <a:rPr lang="en-US" dirty="0" smtClean="0"/>
              <a:t>ataMontgomery </a:t>
            </a:r>
            <a:r>
              <a:rPr lang="en-AU" dirty="0" smtClean="0"/>
              <a:t> </a:t>
            </a:r>
            <a:endParaRPr lang="en-US" dirty="0" smtClean="0"/>
          </a:p>
          <a:p>
            <a:pPr marL="1535113" lvl="1" indent="-285750">
              <a:buFont typeface="Arial"/>
              <a:buChar char="•"/>
            </a:pPr>
            <a:endParaRPr lang="en-US" dirty="0"/>
          </a:p>
          <a:p>
            <a:pPr marL="1077913" lvl="0" indent="-285750">
              <a:buFont typeface="Arial"/>
              <a:buChar char="•"/>
            </a:pPr>
            <a:r>
              <a:rPr lang="en-US" b="1" dirty="0" smtClean="0"/>
              <a:t>Internal Affairs Discrimination Cases (2013-2021) </a:t>
            </a:r>
            <a:r>
              <a:rPr lang="mr-IN" b="1" dirty="0" smtClean="0"/>
              <a:t>–</a:t>
            </a:r>
            <a:r>
              <a:rPr lang="en-US" b="1" dirty="0" smtClean="0"/>
              <a:t> </a:t>
            </a:r>
            <a:r>
              <a:rPr lang="en-US" dirty="0" smtClean="0"/>
              <a:t>dataMontgomery </a:t>
            </a:r>
          </a:p>
          <a:p>
            <a:pPr marL="354013" lvl="1"/>
            <a:endParaRPr lang="en-US" dirty="0" smtClean="0"/>
          </a:p>
          <a:p>
            <a:pPr marL="354013" lvl="1"/>
            <a:endParaRPr lang="en-US" dirty="0"/>
          </a:p>
        </p:txBody>
      </p:sp>
      <p:sp>
        <p:nvSpPr>
          <p:cNvPr id="3" name="Rectangle 2"/>
          <p:cNvSpPr/>
          <p:nvPr/>
        </p:nvSpPr>
        <p:spPr>
          <a:xfrm>
            <a:off x="1619555" y="6519446"/>
            <a:ext cx="9075120" cy="338554"/>
          </a:xfrm>
          <a:prstGeom prst="rect">
            <a:avLst/>
          </a:prstGeom>
        </p:spPr>
        <p:txBody>
          <a:bodyPr wrap="none">
            <a:spAutoFit/>
          </a:bodyPr>
          <a:lstStyle/>
          <a:p>
            <a:r>
              <a:rPr lang="en-US" sz="1600" dirty="0" smtClean="0"/>
              <a:t>Access to Python Coding and Datasets available at:  https</a:t>
            </a:r>
            <a:r>
              <a:rPr lang="en-US" sz="1600" dirty="0"/>
              <a:t>://github.com/jcj217-mc/Data-_205_Final_Project</a:t>
            </a:r>
          </a:p>
        </p:txBody>
      </p:sp>
    </p:spTree>
    <p:extLst>
      <p:ext uri="{BB962C8B-B14F-4D97-AF65-F5344CB8AC3E}">
        <p14:creationId xmlns:p14="http://schemas.microsoft.com/office/powerpoint/2010/main" val="21499925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1795" y="2533511"/>
            <a:ext cx="5060019" cy="707886"/>
          </a:xfrm>
          <a:prstGeom prst="rect">
            <a:avLst/>
          </a:prstGeom>
          <a:noFill/>
          <a:ln>
            <a:solidFill>
              <a:srgbClr val="000000"/>
            </a:solidFill>
          </a:ln>
        </p:spPr>
        <p:txBody>
          <a:bodyPr wrap="square" rtlCol="0">
            <a:spAutoFit/>
          </a:bodyPr>
          <a:lstStyle/>
          <a:p>
            <a:endParaRPr lang="en-US" sz="800" dirty="0" smtClean="0"/>
          </a:p>
          <a:p>
            <a:pPr algn="ctr"/>
            <a:r>
              <a:rPr lang="en-US" sz="2400" dirty="0" smtClean="0"/>
              <a:t>Part I.   Pretrial Detention Rates</a:t>
            </a:r>
          </a:p>
          <a:p>
            <a:endParaRPr lang="en-US" sz="800" dirty="0"/>
          </a:p>
        </p:txBody>
      </p:sp>
    </p:spTree>
    <p:extLst>
      <p:ext uri="{BB962C8B-B14F-4D97-AF65-F5344CB8AC3E}">
        <p14:creationId xmlns:p14="http://schemas.microsoft.com/office/powerpoint/2010/main" val="4102434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8496" y="0"/>
            <a:ext cx="4252812" cy="523220"/>
          </a:xfrm>
          <a:prstGeom prst="rect">
            <a:avLst/>
          </a:prstGeom>
        </p:spPr>
        <p:txBody>
          <a:bodyPr wrap="none">
            <a:spAutoFit/>
          </a:bodyPr>
          <a:lstStyle/>
          <a:p>
            <a:pPr algn="ctr"/>
            <a:r>
              <a:rPr lang="en-US" sz="2800" b="1" u="sng" dirty="0" smtClean="0"/>
              <a:t>Pretrial Detention Datasets</a:t>
            </a:r>
            <a:endParaRPr lang="en-US" sz="2800" b="1" u="sng" dirty="0"/>
          </a:p>
        </p:txBody>
      </p:sp>
      <p:pic>
        <p:nvPicPr>
          <p:cNvPr id="10" name="Picture 9" descr="Screen Shot 2021-04-07 at 10.33.04 A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31"/>
          <a:stretch/>
        </p:blipFill>
        <p:spPr>
          <a:xfrm>
            <a:off x="0" y="2714242"/>
            <a:ext cx="4966648" cy="4152639"/>
          </a:xfrm>
          <a:prstGeom prst="rect">
            <a:avLst/>
          </a:prstGeom>
        </p:spPr>
      </p:pic>
      <p:sp>
        <p:nvSpPr>
          <p:cNvPr id="11" name="TextBox 10"/>
          <p:cNvSpPr txBox="1"/>
          <p:nvPr/>
        </p:nvSpPr>
        <p:spPr>
          <a:xfrm>
            <a:off x="0" y="481577"/>
            <a:ext cx="12192000" cy="2015936"/>
          </a:xfrm>
          <a:prstGeom prst="rect">
            <a:avLst/>
          </a:prstGeom>
          <a:noFill/>
        </p:spPr>
        <p:txBody>
          <a:bodyPr wrap="square" rtlCol="0">
            <a:spAutoFit/>
          </a:bodyPr>
          <a:lstStyle/>
          <a:p>
            <a:endParaRPr lang="en-US" sz="800" dirty="0" smtClean="0"/>
          </a:p>
          <a:p>
            <a:pPr marL="285750" indent="-285750">
              <a:buFont typeface="Arial"/>
              <a:buChar char="•"/>
            </a:pPr>
            <a:r>
              <a:rPr lang="en-US" sz="2200" dirty="0" smtClean="0"/>
              <a:t>Director of Montgomery </a:t>
            </a:r>
            <a:r>
              <a:rPr lang="en-US" sz="2200" dirty="0"/>
              <a:t>County’s Department of Correction and Rehabilitation </a:t>
            </a:r>
            <a:r>
              <a:rPr lang="en-US" sz="2200" dirty="0" smtClean="0"/>
              <a:t>claimed </a:t>
            </a:r>
            <a:r>
              <a:rPr lang="en-US" sz="2200" b="1" dirty="0" smtClean="0"/>
              <a:t>a 30% decline </a:t>
            </a:r>
            <a:r>
              <a:rPr lang="en-US" sz="2200" dirty="0" smtClean="0"/>
              <a:t>in</a:t>
            </a:r>
            <a:r>
              <a:rPr lang="en-US" sz="2200" b="1" dirty="0" smtClean="0"/>
              <a:t> </a:t>
            </a:r>
            <a:r>
              <a:rPr lang="en-US" sz="2200" dirty="0" smtClean="0"/>
              <a:t>the</a:t>
            </a:r>
            <a:r>
              <a:rPr lang="en-US" sz="2200" b="1" dirty="0" smtClean="0"/>
              <a:t> </a:t>
            </a:r>
            <a:r>
              <a:rPr lang="en-US" sz="2200" dirty="0" smtClean="0"/>
              <a:t>pretrial </a:t>
            </a:r>
            <a:r>
              <a:rPr lang="en-US" sz="2200" dirty="0"/>
              <a:t>detention </a:t>
            </a:r>
            <a:r>
              <a:rPr lang="en-US" sz="2200" b="1" dirty="0" smtClean="0"/>
              <a:t>population</a:t>
            </a:r>
            <a:r>
              <a:rPr lang="en-US" sz="2200" dirty="0" smtClean="0"/>
              <a:t> after </a:t>
            </a:r>
            <a:r>
              <a:rPr lang="en-US" sz="2200" dirty="0"/>
              <a:t>implementing the bail </a:t>
            </a:r>
            <a:r>
              <a:rPr lang="en-US" sz="2200" dirty="0" smtClean="0"/>
              <a:t>algorithm.</a:t>
            </a:r>
            <a:r>
              <a:rPr lang="en-US" sz="2200" baseline="30000" dirty="0" smtClean="0"/>
              <a:t>1</a:t>
            </a:r>
            <a:r>
              <a:rPr lang="en-US" sz="2200" dirty="0" smtClean="0"/>
              <a:t> </a:t>
            </a:r>
          </a:p>
          <a:p>
            <a:endParaRPr lang="en-US" dirty="0" smtClean="0"/>
          </a:p>
          <a:p>
            <a:pPr marL="285750" indent="-285750">
              <a:buFont typeface="Arial"/>
              <a:buChar char="•"/>
            </a:pPr>
            <a:r>
              <a:rPr lang="en-US" sz="2200" dirty="0" smtClean="0"/>
              <a:t>However, the CPU Dataset shows that </a:t>
            </a:r>
            <a:r>
              <a:rPr lang="en-US" sz="2200" dirty="0"/>
              <a:t>from 2016 to 2020 there was a </a:t>
            </a:r>
            <a:r>
              <a:rPr lang="en-US" sz="2200" b="1" dirty="0"/>
              <a:t>29.27% decrease </a:t>
            </a:r>
            <a:r>
              <a:rPr lang="en-US" sz="2200" dirty="0"/>
              <a:t>in </a:t>
            </a:r>
            <a:r>
              <a:rPr lang="en-US" sz="2200" b="1" dirty="0"/>
              <a:t>total </a:t>
            </a:r>
            <a:r>
              <a:rPr lang="en-US" sz="2200" b="1" dirty="0" smtClean="0"/>
              <a:t>arrests, </a:t>
            </a:r>
            <a:r>
              <a:rPr lang="en-US" sz="2200" dirty="0"/>
              <a:t>which </a:t>
            </a:r>
            <a:r>
              <a:rPr lang="en-US" sz="2200" dirty="0" smtClean="0"/>
              <a:t>could account </a:t>
            </a:r>
            <a:r>
              <a:rPr lang="en-US" sz="2200" dirty="0"/>
              <a:t>for the </a:t>
            </a:r>
            <a:r>
              <a:rPr lang="en-US" sz="2200" dirty="0" smtClean="0"/>
              <a:t>30% decline the Director attributed to implementation of the algorithm.  </a:t>
            </a:r>
            <a:endParaRPr lang="en-US" sz="2200" dirty="0"/>
          </a:p>
          <a:p>
            <a:endParaRPr lang="en-US" sz="1100" dirty="0" smtClean="0"/>
          </a:p>
        </p:txBody>
      </p:sp>
      <p:sp>
        <p:nvSpPr>
          <p:cNvPr id="3" name="TextBox 2"/>
          <p:cNvSpPr txBox="1"/>
          <p:nvPr/>
        </p:nvSpPr>
        <p:spPr>
          <a:xfrm>
            <a:off x="6075007" y="6611779"/>
            <a:ext cx="6404317" cy="246221"/>
          </a:xfrm>
          <a:prstGeom prst="rect">
            <a:avLst/>
          </a:prstGeom>
          <a:noFill/>
        </p:spPr>
        <p:txBody>
          <a:bodyPr wrap="none" rtlCol="0">
            <a:spAutoFit/>
          </a:bodyPr>
          <a:lstStyle/>
          <a:p>
            <a:r>
              <a:rPr lang="en-US" sz="1000" dirty="0"/>
              <a:t>1. </a:t>
            </a:r>
            <a:r>
              <a:rPr lang="en-US" sz="1000" dirty="0" smtClean="0"/>
              <a:t>https</a:t>
            </a:r>
            <a:r>
              <a:rPr lang="en-US" sz="1000" dirty="0"/>
              <a:t>://marylandreporter.com/2019/01/03/maryland-courts-begin-using-artificial-intelligence-in-bail-decisions/ </a:t>
            </a:r>
          </a:p>
        </p:txBody>
      </p:sp>
      <p:pic>
        <p:nvPicPr>
          <p:cNvPr id="8" name="Picture 7" descr="Screen Shot 2021-04-07 at 10.31.14 AM.png"/>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1148"/>
          <a:stretch/>
        </p:blipFill>
        <p:spPr>
          <a:xfrm>
            <a:off x="4796118" y="3053676"/>
            <a:ext cx="7291525" cy="3653198"/>
          </a:xfrm>
          <a:prstGeom prst="rect">
            <a:avLst/>
          </a:prstGeom>
        </p:spPr>
      </p:pic>
    </p:spTree>
    <p:extLst>
      <p:ext uri="{BB962C8B-B14F-4D97-AF65-F5344CB8AC3E}">
        <p14:creationId xmlns:p14="http://schemas.microsoft.com/office/powerpoint/2010/main" val="17870030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21-04-07 at 1.35.31 PM.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876" y="825899"/>
            <a:ext cx="8424562" cy="5848777"/>
          </a:xfrm>
          <a:prstGeom prst="rect">
            <a:avLst/>
          </a:prstGeom>
        </p:spPr>
      </p:pic>
      <p:sp>
        <p:nvSpPr>
          <p:cNvPr id="7" name="TextBox 6"/>
          <p:cNvSpPr txBox="1"/>
          <p:nvPr/>
        </p:nvSpPr>
        <p:spPr>
          <a:xfrm>
            <a:off x="8479559" y="1622539"/>
            <a:ext cx="3412694" cy="4555093"/>
          </a:xfrm>
          <a:prstGeom prst="rect">
            <a:avLst/>
          </a:prstGeom>
          <a:noFill/>
        </p:spPr>
        <p:txBody>
          <a:bodyPr wrap="square" rtlCol="0">
            <a:spAutoFit/>
          </a:bodyPr>
          <a:lstStyle/>
          <a:p>
            <a:endParaRPr lang="en-US" dirty="0" smtClean="0"/>
          </a:p>
          <a:p>
            <a:pPr marL="285750" indent="-285750">
              <a:buFont typeface="Arial"/>
              <a:buChar char="•"/>
            </a:pPr>
            <a:r>
              <a:rPr lang="en-US" dirty="0" smtClean="0"/>
              <a:t>The number of people processed at the CPU has decreased since 2019</a:t>
            </a:r>
          </a:p>
          <a:p>
            <a:endParaRPr lang="en-US" dirty="0" smtClean="0"/>
          </a:p>
          <a:p>
            <a:pPr marL="285750" indent="-285750">
              <a:buFont typeface="Arial"/>
              <a:buChar char="•"/>
            </a:pPr>
            <a:r>
              <a:rPr lang="en-US" dirty="0"/>
              <a:t>B</a:t>
            </a:r>
            <a:r>
              <a:rPr lang="en-US" dirty="0" smtClean="0"/>
              <a:t>ut the chart suggests that the </a:t>
            </a:r>
            <a:r>
              <a:rPr lang="en-US" sz="2200" b="1" i="1" dirty="0" smtClean="0"/>
              <a:t>percentage rate of people arrested who are detained seems to have increased,</a:t>
            </a:r>
            <a:r>
              <a:rPr lang="en-US" sz="2200" dirty="0" smtClean="0"/>
              <a:t> rather than decreased.</a:t>
            </a:r>
          </a:p>
          <a:p>
            <a:endParaRPr lang="en-US" dirty="0" smtClean="0"/>
          </a:p>
          <a:p>
            <a:pPr marL="285750" indent="-285750">
              <a:buFont typeface="Arial"/>
              <a:buChar char="•"/>
            </a:pPr>
            <a:r>
              <a:rPr lang="en-US" dirty="0" smtClean="0"/>
              <a:t>Let’s examine the </a:t>
            </a:r>
            <a:r>
              <a:rPr lang="en-US" b="1" dirty="0" smtClean="0"/>
              <a:t>actual percentage rate changes</a:t>
            </a:r>
            <a:r>
              <a:rPr lang="mr-IN" dirty="0" smtClean="0"/>
              <a:t>…</a:t>
            </a:r>
            <a:endParaRPr lang="en-US" dirty="0" smtClean="0"/>
          </a:p>
          <a:p>
            <a:endParaRPr lang="en-US" dirty="0" smtClean="0"/>
          </a:p>
        </p:txBody>
      </p:sp>
      <p:sp>
        <p:nvSpPr>
          <p:cNvPr id="10" name="Rectangle 9"/>
          <p:cNvSpPr/>
          <p:nvPr/>
        </p:nvSpPr>
        <p:spPr>
          <a:xfrm>
            <a:off x="3978494" y="0"/>
            <a:ext cx="4252812" cy="523220"/>
          </a:xfrm>
          <a:prstGeom prst="rect">
            <a:avLst/>
          </a:prstGeom>
        </p:spPr>
        <p:txBody>
          <a:bodyPr wrap="none">
            <a:spAutoFit/>
          </a:bodyPr>
          <a:lstStyle/>
          <a:p>
            <a:pPr algn="ctr"/>
            <a:r>
              <a:rPr lang="en-US" sz="2800" b="1" u="sng" dirty="0" smtClean="0"/>
              <a:t>Pretrial Detention Datasets</a:t>
            </a:r>
            <a:endParaRPr lang="en-US" sz="2800" b="1" u="sng" dirty="0"/>
          </a:p>
        </p:txBody>
      </p:sp>
    </p:spTree>
    <p:extLst>
      <p:ext uri="{BB962C8B-B14F-4D97-AF65-F5344CB8AC3E}">
        <p14:creationId xmlns:p14="http://schemas.microsoft.com/office/powerpoint/2010/main" val="14270951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582966"/>
            <a:ext cx="12192000" cy="769441"/>
          </a:xfrm>
          <a:prstGeom prst="rect">
            <a:avLst/>
          </a:prstGeom>
        </p:spPr>
        <p:txBody>
          <a:bodyPr wrap="square">
            <a:spAutoFit/>
          </a:bodyPr>
          <a:lstStyle/>
          <a:p>
            <a:pPr algn="ctr"/>
            <a:r>
              <a:rPr lang="en-US" sz="2200" dirty="0">
                <a:solidFill>
                  <a:schemeClr val="accent6">
                    <a:lumMod val="75000"/>
                  </a:schemeClr>
                </a:solidFill>
              </a:rPr>
              <a:t>T</a:t>
            </a:r>
            <a:r>
              <a:rPr lang="en-US" sz="2200" dirty="0" smtClean="0">
                <a:solidFill>
                  <a:schemeClr val="accent6">
                    <a:lumMod val="75000"/>
                  </a:schemeClr>
                </a:solidFill>
              </a:rPr>
              <a:t>he </a:t>
            </a:r>
            <a:r>
              <a:rPr lang="en-US" sz="2200" b="1" dirty="0" smtClean="0">
                <a:solidFill>
                  <a:schemeClr val="accent6">
                    <a:lumMod val="75000"/>
                  </a:schemeClr>
                </a:solidFill>
              </a:rPr>
              <a:t>percentage rate </a:t>
            </a:r>
            <a:r>
              <a:rPr lang="en-US" sz="2200" dirty="0" smtClean="0">
                <a:solidFill>
                  <a:schemeClr val="accent6">
                    <a:lumMod val="75000"/>
                  </a:schemeClr>
                </a:solidFill>
              </a:rPr>
              <a:t>has </a:t>
            </a:r>
            <a:r>
              <a:rPr lang="en-US" sz="2200" b="1" i="1" dirty="0" smtClean="0">
                <a:solidFill>
                  <a:schemeClr val="accent6">
                    <a:lumMod val="75000"/>
                  </a:schemeClr>
                </a:solidFill>
              </a:rPr>
              <a:t>increased</a:t>
            </a:r>
            <a:r>
              <a:rPr lang="en-US" sz="2200" dirty="0" smtClean="0">
                <a:solidFill>
                  <a:schemeClr val="accent6">
                    <a:lumMod val="75000"/>
                  </a:schemeClr>
                </a:solidFill>
              </a:rPr>
              <a:t> </a:t>
            </a:r>
            <a:r>
              <a:rPr lang="en-US" sz="2200" b="1" dirty="0" smtClean="0">
                <a:solidFill>
                  <a:schemeClr val="accent6">
                    <a:lumMod val="75000"/>
                  </a:schemeClr>
                </a:solidFill>
              </a:rPr>
              <a:t>slightly for those detained in DOCR custody </a:t>
            </a:r>
            <a:r>
              <a:rPr lang="en-US" sz="2200" dirty="0" smtClean="0"/>
              <a:t>and</a:t>
            </a:r>
          </a:p>
          <a:p>
            <a:pPr algn="ctr"/>
            <a:r>
              <a:rPr lang="en-US" sz="2200" dirty="0" smtClean="0">
                <a:solidFill>
                  <a:srgbClr val="660066"/>
                </a:solidFill>
              </a:rPr>
              <a:t> </a:t>
            </a:r>
            <a:r>
              <a:rPr lang="en-US" sz="2200" b="1" i="1" dirty="0" smtClean="0">
                <a:solidFill>
                  <a:srgbClr val="660066"/>
                </a:solidFill>
              </a:rPr>
              <a:t>decreased</a:t>
            </a:r>
            <a:r>
              <a:rPr lang="en-US" sz="2200" dirty="0" smtClean="0">
                <a:solidFill>
                  <a:srgbClr val="660066"/>
                </a:solidFill>
              </a:rPr>
              <a:t> </a:t>
            </a:r>
            <a:r>
              <a:rPr lang="en-US" sz="2200" b="1" dirty="0" smtClean="0">
                <a:solidFill>
                  <a:srgbClr val="660066"/>
                </a:solidFill>
              </a:rPr>
              <a:t>slightly for pre-trial services</a:t>
            </a:r>
            <a:r>
              <a:rPr lang="en-US" sz="2200" dirty="0" smtClean="0">
                <a:solidFill>
                  <a:srgbClr val="660066"/>
                </a:solidFill>
              </a:rPr>
              <a:t> each year</a:t>
            </a:r>
            <a:endParaRPr lang="en-US" sz="2200" dirty="0">
              <a:solidFill>
                <a:srgbClr val="660066"/>
              </a:solidFill>
            </a:endParaRPr>
          </a:p>
        </p:txBody>
      </p:sp>
      <p:pic>
        <p:nvPicPr>
          <p:cNvPr id="8" name="Picture 7" descr="held 2016.png"/>
          <p:cNvPicPr>
            <a:picLocks noChangeAspect="1"/>
          </p:cNvPicPr>
          <p:nvPr/>
        </p:nvPicPr>
        <p:blipFill rotWithShape="1">
          <a:blip r:embed="rId2">
            <a:extLst>
              <a:ext uri="{28A0092B-C50C-407E-A947-70E740481C1C}">
                <a14:useLocalDpi xmlns:a14="http://schemas.microsoft.com/office/drawing/2010/main" val="0"/>
              </a:ext>
            </a:extLst>
          </a:blip>
          <a:srcRect l="5362"/>
          <a:stretch/>
        </p:blipFill>
        <p:spPr>
          <a:xfrm>
            <a:off x="1452828" y="1639468"/>
            <a:ext cx="9314698" cy="1409700"/>
          </a:xfrm>
          <a:prstGeom prst="rect">
            <a:avLst/>
          </a:prstGeom>
        </p:spPr>
      </p:pic>
      <p:pic>
        <p:nvPicPr>
          <p:cNvPr id="12" name="Picture 11" descr="2020 held.png"/>
          <p:cNvPicPr>
            <a:picLocks noChangeAspect="1"/>
          </p:cNvPicPr>
          <p:nvPr/>
        </p:nvPicPr>
        <p:blipFill rotWithShape="1">
          <a:blip r:embed="rId3">
            <a:extLst>
              <a:ext uri="{28A0092B-C50C-407E-A947-70E740481C1C}">
                <a14:useLocalDpi xmlns:a14="http://schemas.microsoft.com/office/drawing/2010/main" val="0"/>
              </a:ext>
            </a:extLst>
          </a:blip>
          <a:srcRect l="8511"/>
          <a:stretch/>
        </p:blipFill>
        <p:spPr>
          <a:xfrm>
            <a:off x="1505015" y="3052868"/>
            <a:ext cx="9318533" cy="1727200"/>
          </a:xfrm>
          <a:prstGeom prst="rect">
            <a:avLst/>
          </a:prstGeom>
        </p:spPr>
      </p:pic>
      <p:pic>
        <p:nvPicPr>
          <p:cNvPr id="7" name="Picture 6" descr="precentage held 2021.png"/>
          <p:cNvPicPr>
            <a:picLocks noChangeAspect="1"/>
          </p:cNvPicPr>
          <p:nvPr/>
        </p:nvPicPr>
        <p:blipFill rotWithShape="1">
          <a:blip r:embed="rId4">
            <a:extLst>
              <a:ext uri="{28A0092B-C50C-407E-A947-70E740481C1C}">
                <a14:useLocalDpi xmlns:a14="http://schemas.microsoft.com/office/drawing/2010/main" val="0"/>
              </a:ext>
            </a:extLst>
          </a:blip>
          <a:srcRect l="6272"/>
          <a:stretch/>
        </p:blipFill>
        <p:spPr>
          <a:xfrm>
            <a:off x="1339750" y="4583676"/>
            <a:ext cx="9446542" cy="1474617"/>
          </a:xfrm>
          <a:prstGeom prst="rect">
            <a:avLst/>
          </a:prstGeom>
        </p:spPr>
      </p:pic>
      <p:sp>
        <p:nvSpPr>
          <p:cNvPr id="10" name="Rectangle 9"/>
          <p:cNvSpPr/>
          <p:nvPr/>
        </p:nvSpPr>
        <p:spPr>
          <a:xfrm>
            <a:off x="9499649" y="1574832"/>
            <a:ext cx="1278676" cy="4488635"/>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35301" y="1456407"/>
            <a:ext cx="10107628" cy="48071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cxnSp>
        <p:nvCxnSpPr>
          <p:cNvPr id="15" name="Straight Connector 14"/>
          <p:cNvCxnSpPr/>
          <p:nvPr/>
        </p:nvCxnSpPr>
        <p:spPr>
          <a:xfrm>
            <a:off x="1035301" y="2992754"/>
            <a:ext cx="101163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31128" y="4589172"/>
            <a:ext cx="101163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0" y="6436042"/>
            <a:ext cx="12192000" cy="430887"/>
          </a:xfrm>
          <a:prstGeom prst="rect">
            <a:avLst/>
          </a:prstGeom>
        </p:spPr>
        <p:txBody>
          <a:bodyPr wrap="square">
            <a:spAutoFit/>
          </a:bodyPr>
          <a:lstStyle/>
          <a:p>
            <a:pPr algn="ctr"/>
            <a:r>
              <a:rPr lang="en-US" sz="2200" dirty="0"/>
              <a:t>That is </a:t>
            </a:r>
            <a:r>
              <a:rPr lang="en-US" sz="2200" b="1" dirty="0"/>
              <a:t>opposite</a:t>
            </a:r>
            <a:r>
              <a:rPr lang="en-US" sz="2200" dirty="0"/>
              <a:t> of what is expected with implementation of the algorithm.</a:t>
            </a:r>
          </a:p>
        </p:txBody>
      </p:sp>
      <p:sp>
        <p:nvSpPr>
          <p:cNvPr id="5" name="Rectangle 4"/>
          <p:cNvSpPr/>
          <p:nvPr/>
        </p:nvSpPr>
        <p:spPr>
          <a:xfrm>
            <a:off x="7630814" y="6134114"/>
            <a:ext cx="3746304" cy="369332"/>
          </a:xfrm>
          <a:prstGeom prst="rect">
            <a:avLst/>
          </a:prstGeom>
        </p:spPr>
        <p:txBody>
          <a:bodyPr wrap="square">
            <a:spAutoFit/>
          </a:bodyPr>
          <a:lstStyle/>
          <a:p>
            <a:r>
              <a:rPr lang="en-US" sz="1000" dirty="0"/>
              <a:t>Correctional Facility Average Daily Population (2015-2020) dataset</a:t>
            </a:r>
            <a:r>
              <a:rPr lang="en-US" dirty="0"/>
              <a:t> </a:t>
            </a:r>
          </a:p>
        </p:txBody>
      </p:sp>
      <p:sp>
        <p:nvSpPr>
          <p:cNvPr id="14" name="Rectangle 13"/>
          <p:cNvSpPr/>
          <p:nvPr/>
        </p:nvSpPr>
        <p:spPr>
          <a:xfrm>
            <a:off x="3978494" y="0"/>
            <a:ext cx="4252812" cy="523220"/>
          </a:xfrm>
          <a:prstGeom prst="rect">
            <a:avLst/>
          </a:prstGeom>
        </p:spPr>
        <p:txBody>
          <a:bodyPr wrap="none">
            <a:spAutoFit/>
          </a:bodyPr>
          <a:lstStyle/>
          <a:p>
            <a:pPr algn="ctr"/>
            <a:r>
              <a:rPr lang="en-US" sz="2800" b="1" u="sng" dirty="0" smtClean="0"/>
              <a:t>Pretrial Detention Datasets</a:t>
            </a:r>
            <a:endParaRPr lang="en-US" sz="2800" b="1" u="sng" dirty="0"/>
          </a:p>
        </p:txBody>
      </p:sp>
    </p:spTree>
    <p:extLst>
      <p:ext uri="{BB962C8B-B14F-4D97-AF65-F5344CB8AC3E}">
        <p14:creationId xmlns:p14="http://schemas.microsoft.com/office/powerpoint/2010/main" val="29472515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trialcategories (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65980"/>
            <a:ext cx="11293548" cy="6032162"/>
          </a:xfrm>
          <a:prstGeom prst="rect">
            <a:avLst/>
          </a:prstGeom>
        </p:spPr>
      </p:pic>
      <p:sp>
        <p:nvSpPr>
          <p:cNvPr id="6" name="Rectangle 5"/>
          <p:cNvSpPr/>
          <p:nvPr/>
        </p:nvSpPr>
        <p:spPr>
          <a:xfrm>
            <a:off x="7629159" y="2284202"/>
            <a:ext cx="4378551" cy="4093429"/>
          </a:xfrm>
          <a:prstGeom prst="rect">
            <a:avLst/>
          </a:prstGeom>
        </p:spPr>
        <p:txBody>
          <a:bodyPr wrap="square">
            <a:spAutoFit/>
          </a:bodyPr>
          <a:lstStyle/>
          <a:p>
            <a:r>
              <a:rPr lang="en-US" dirty="0">
                <a:solidFill>
                  <a:srgbClr val="548235"/>
                </a:solidFill>
              </a:rPr>
              <a:t>Pre-trial </a:t>
            </a:r>
            <a:r>
              <a:rPr lang="en-US" dirty="0" smtClean="0">
                <a:solidFill>
                  <a:srgbClr val="548235"/>
                </a:solidFill>
              </a:rPr>
              <a:t>Supervision </a:t>
            </a:r>
            <a:r>
              <a:rPr lang="en-US" b="1" dirty="0" smtClean="0">
                <a:solidFill>
                  <a:srgbClr val="548235"/>
                </a:solidFill>
              </a:rPr>
              <a:t>has </a:t>
            </a:r>
            <a:r>
              <a:rPr lang="en-US" b="1" dirty="0">
                <a:solidFill>
                  <a:srgbClr val="548235"/>
                </a:solidFill>
              </a:rPr>
              <a:t>increased in the past six </a:t>
            </a:r>
            <a:r>
              <a:rPr lang="en-US" b="1" dirty="0" smtClean="0">
                <a:solidFill>
                  <a:srgbClr val="548235"/>
                </a:solidFill>
              </a:rPr>
              <a:t>years</a:t>
            </a:r>
            <a:r>
              <a:rPr lang="en-US" b="1" dirty="0">
                <a:solidFill>
                  <a:srgbClr val="548235"/>
                </a:solidFill>
              </a:rPr>
              <a:t> </a:t>
            </a:r>
            <a:r>
              <a:rPr lang="en-US" b="1" dirty="0" smtClean="0">
                <a:solidFill>
                  <a:srgbClr val="548235"/>
                </a:solidFill>
              </a:rPr>
              <a:t> among those who are not detained,</a:t>
            </a:r>
            <a:r>
              <a:rPr lang="en-US" b="1" dirty="0" smtClean="0"/>
              <a:t> </a:t>
            </a:r>
            <a:r>
              <a:rPr lang="en-US" dirty="0" smtClean="0"/>
              <a:t>which may be a result of the algorithm application.  </a:t>
            </a:r>
          </a:p>
          <a:p>
            <a:endParaRPr lang="en-US" dirty="0">
              <a:solidFill>
                <a:srgbClr val="FF0000"/>
              </a:solidFill>
            </a:endParaRPr>
          </a:p>
          <a:p>
            <a:r>
              <a:rPr lang="en-US" b="1" dirty="0">
                <a:solidFill>
                  <a:srgbClr val="660066"/>
                </a:solidFill>
              </a:rPr>
              <a:t>A</a:t>
            </a:r>
            <a:r>
              <a:rPr lang="en-US" b="1" dirty="0" smtClean="0">
                <a:solidFill>
                  <a:srgbClr val="660066"/>
                </a:solidFill>
              </a:rPr>
              <a:t>lternative </a:t>
            </a:r>
            <a:r>
              <a:rPr lang="en-US" b="1" dirty="0">
                <a:solidFill>
                  <a:srgbClr val="660066"/>
                </a:solidFill>
              </a:rPr>
              <a:t>community services and intervention programs for substance abusers have both </a:t>
            </a:r>
            <a:r>
              <a:rPr lang="en-US" b="1" i="1" dirty="0">
                <a:solidFill>
                  <a:srgbClr val="660066"/>
                </a:solidFill>
              </a:rPr>
              <a:t>decreased </a:t>
            </a:r>
          </a:p>
          <a:p>
            <a:endParaRPr lang="en-US" sz="2200" b="1" dirty="0"/>
          </a:p>
          <a:p>
            <a:pPr algn="ctr"/>
            <a:r>
              <a:rPr lang="en-US" sz="2200" b="1" dirty="0" smtClean="0"/>
              <a:t>This data raises the question:  </a:t>
            </a:r>
          </a:p>
          <a:p>
            <a:pPr algn="ctr"/>
            <a:r>
              <a:rPr lang="en-US" dirty="0"/>
              <a:t>D</a:t>
            </a:r>
            <a:r>
              <a:rPr lang="en-US" dirty="0" smtClean="0"/>
              <a:t>oes the Algorithm result in </a:t>
            </a:r>
            <a:r>
              <a:rPr lang="en-US" b="1" dirty="0" smtClean="0"/>
              <a:t>mass channeling to pretrial probation, </a:t>
            </a:r>
            <a:r>
              <a:rPr lang="en-US" dirty="0" smtClean="0"/>
              <a:t>even if </a:t>
            </a:r>
            <a:r>
              <a:rPr lang="en-US" b="1" dirty="0" smtClean="0"/>
              <a:t>health and community services </a:t>
            </a:r>
            <a:r>
              <a:rPr lang="en-US" dirty="0" smtClean="0"/>
              <a:t>may be </a:t>
            </a:r>
            <a:r>
              <a:rPr lang="en-US" b="1" dirty="0" smtClean="0"/>
              <a:t>more appropriate and effective?</a:t>
            </a:r>
            <a:endParaRPr lang="en-US" b="1" dirty="0"/>
          </a:p>
        </p:txBody>
      </p:sp>
      <p:sp>
        <p:nvSpPr>
          <p:cNvPr id="8" name="Rectangle 7"/>
          <p:cNvSpPr/>
          <p:nvPr/>
        </p:nvSpPr>
        <p:spPr>
          <a:xfrm>
            <a:off x="3978494" y="0"/>
            <a:ext cx="4252812" cy="523220"/>
          </a:xfrm>
          <a:prstGeom prst="rect">
            <a:avLst/>
          </a:prstGeom>
        </p:spPr>
        <p:txBody>
          <a:bodyPr wrap="none">
            <a:spAutoFit/>
          </a:bodyPr>
          <a:lstStyle/>
          <a:p>
            <a:pPr algn="ctr"/>
            <a:r>
              <a:rPr lang="en-US" sz="2800" b="1" u="sng" dirty="0" smtClean="0"/>
              <a:t>Pretrial Detention Datasets</a:t>
            </a:r>
            <a:endParaRPr lang="en-US" sz="2800" b="1" u="sng" dirty="0"/>
          </a:p>
        </p:txBody>
      </p:sp>
    </p:spTree>
    <p:extLst>
      <p:ext uri="{BB962C8B-B14F-4D97-AF65-F5344CB8AC3E}">
        <p14:creationId xmlns:p14="http://schemas.microsoft.com/office/powerpoint/2010/main" val="25475947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tal_pct_Detained_cp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6119"/>
            <a:ext cx="12192000" cy="2707287"/>
          </a:xfrm>
          <a:prstGeom prst="rect">
            <a:avLst/>
          </a:prstGeom>
        </p:spPr>
      </p:pic>
      <p:sp>
        <p:nvSpPr>
          <p:cNvPr id="5" name="Rectangle 4"/>
          <p:cNvSpPr/>
          <p:nvPr/>
        </p:nvSpPr>
        <p:spPr>
          <a:xfrm>
            <a:off x="2122655" y="839762"/>
            <a:ext cx="8144282" cy="769441"/>
          </a:xfrm>
          <a:prstGeom prst="rect">
            <a:avLst/>
          </a:prstGeom>
        </p:spPr>
        <p:txBody>
          <a:bodyPr wrap="square">
            <a:spAutoFit/>
          </a:bodyPr>
          <a:lstStyle/>
          <a:p>
            <a:r>
              <a:rPr lang="en-US" sz="2200" dirty="0" smtClean="0"/>
              <a:t>The percentage of persons arrested who were immediately detained </a:t>
            </a:r>
            <a:r>
              <a:rPr lang="en-US" sz="2200" b="1" dirty="0" smtClean="0"/>
              <a:t>increased steadily </a:t>
            </a:r>
            <a:r>
              <a:rPr lang="en-US" sz="2200" dirty="0" smtClean="0"/>
              <a:t>from </a:t>
            </a:r>
            <a:r>
              <a:rPr lang="en-US" sz="2200" b="1" dirty="0" smtClean="0"/>
              <a:t>25% </a:t>
            </a:r>
            <a:r>
              <a:rPr lang="en-US" sz="2200" dirty="0" smtClean="0"/>
              <a:t>in 2017 to </a:t>
            </a:r>
            <a:r>
              <a:rPr lang="en-US" sz="2200" b="1" dirty="0" smtClean="0"/>
              <a:t>40% </a:t>
            </a:r>
            <a:r>
              <a:rPr lang="en-US" sz="2200" dirty="0" smtClean="0"/>
              <a:t>in 2020 and 2021.</a:t>
            </a:r>
            <a:endParaRPr lang="en-US" sz="2200" dirty="0"/>
          </a:p>
        </p:txBody>
      </p:sp>
      <p:sp>
        <p:nvSpPr>
          <p:cNvPr id="7" name="Rectangle 6"/>
          <p:cNvSpPr/>
          <p:nvPr/>
        </p:nvSpPr>
        <p:spPr>
          <a:xfrm>
            <a:off x="916163" y="4985369"/>
            <a:ext cx="10565116" cy="1569660"/>
          </a:xfrm>
          <a:prstGeom prst="rect">
            <a:avLst/>
          </a:prstGeom>
        </p:spPr>
        <p:txBody>
          <a:bodyPr wrap="square">
            <a:spAutoFit/>
          </a:bodyPr>
          <a:lstStyle/>
          <a:p>
            <a:pPr algn="ctr"/>
            <a:r>
              <a:rPr lang="en-US" sz="2200" dirty="0" smtClean="0"/>
              <a:t>So let us examine variables other than the algorithm that could explain this </a:t>
            </a:r>
            <a:r>
              <a:rPr lang="mr-IN" sz="2200" dirty="0" smtClean="0"/>
              <a:t>…</a:t>
            </a:r>
            <a:r>
              <a:rPr lang="en-US" sz="2200" dirty="0"/>
              <a:t> </a:t>
            </a:r>
            <a:r>
              <a:rPr lang="en-US" sz="2200" dirty="0" smtClean="0"/>
              <a:t> </a:t>
            </a:r>
          </a:p>
          <a:p>
            <a:pPr algn="ctr"/>
            <a:endParaRPr lang="en-US" sz="2200" dirty="0" smtClean="0"/>
          </a:p>
          <a:p>
            <a:pPr algn="ctr"/>
            <a:r>
              <a:rPr lang="en-US" sz="2200" b="1" dirty="0"/>
              <a:t>R</a:t>
            </a:r>
            <a:r>
              <a:rPr lang="en-US" sz="2200" b="1" dirty="0" smtClean="0"/>
              <a:t>ates of arrest for violent versus non-violent offenses</a:t>
            </a:r>
            <a:r>
              <a:rPr lang="en-US" sz="2200" dirty="0" smtClean="0"/>
              <a:t>, and </a:t>
            </a:r>
          </a:p>
          <a:p>
            <a:pPr algn="ctr"/>
            <a:endParaRPr lang="en-US" sz="800" b="1" dirty="0"/>
          </a:p>
          <a:p>
            <a:pPr algn="ctr"/>
            <a:r>
              <a:rPr lang="en-US" sz="2200" b="1" dirty="0" smtClean="0"/>
              <a:t>changes in bail amounts</a:t>
            </a:r>
            <a:endParaRPr lang="en-US" sz="2200" b="1" dirty="0"/>
          </a:p>
        </p:txBody>
      </p:sp>
      <p:sp>
        <p:nvSpPr>
          <p:cNvPr id="8" name="Rectangle 7"/>
          <p:cNvSpPr/>
          <p:nvPr/>
        </p:nvSpPr>
        <p:spPr>
          <a:xfrm>
            <a:off x="3978494" y="0"/>
            <a:ext cx="4252812" cy="523220"/>
          </a:xfrm>
          <a:prstGeom prst="rect">
            <a:avLst/>
          </a:prstGeom>
        </p:spPr>
        <p:txBody>
          <a:bodyPr wrap="none">
            <a:spAutoFit/>
          </a:bodyPr>
          <a:lstStyle/>
          <a:p>
            <a:pPr algn="ctr"/>
            <a:r>
              <a:rPr lang="en-US" sz="2800" b="1" u="sng" dirty="0" smtClean="0"/>
              <a:t>Pretrial Detention Datasets</a:t>
            </a:r>
            <a:endParaRPr lang="en-US" sz="2800" b="1" u="sng" dirty="0"/>
          </a:p>
        </p:txBody>
      </p:sp>
    </p:spTree>
    <p:extLst>
      <p:ext uri="{BB962C8B-B14F-4D97-AF65-F5344CB8AC3E}">
        <p14:creationId xmlns:p14="http://schemas.microsoft.com/office/powerpoint/2010/main" val="281433150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ime_by_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18" y="3737759"/>
            <a:ext cx="10361148" cy="3120241"/>
          </a:xfrm>
          <a:prstGeom prst="rect">
            <a:avLst/>
          </a:prstGeom>
        </p:spPr>
      </p:pic>
      <p:sp>
        <p:nvSpPr>
          <p:cNvPr id="7" name="TextBox 6"/>
          <p:cNvSpPr txBox="1"/>
          <p:nvPr/>
        </p:nvSpPr>
        <p:spPr>
          <a:xfrm>
            <a:off x="9111918" y="6611779"/>
            <a:ext cx="3230560" cy="246221"/>
          </a:xfrm>
          <a:prstGeom prst="rect">
            <a:avLst/>
          </a:prstGeom>
          <a:noFill/>
        </p:spPr>
        <p:txBody>
          <a:bodyPr wrap="square" rtlCol="0">
            <a:spAutoFit/>
          </a:bodyPr>
          <a:lstStyle/>
          <a:p>
            <a:r>
              <a:rPr lang="en-US" sz="1000" dirty="0" smtClean="0"/>
              <a:t>Source:  Montgomery County Crime Year to Date Dataset</a:t>
            </a:r>
            <a:endParaRPr lang="en-US" sz="1000" dirty="0"/>
          </a:p>
        </p:txBody>
      </p:sp>
      <p:sp>
        <p:nvSpPr>
          <p:cNvPr id="8" name="Rectangle 7"/>
          <p:cNvSpPr/>
          <p:nvPr/>
        </p:nvSpPr>
        <p:spPr>
          <a:xfrm>
            <a:off x="945264" y="0"/>
            <a:ext cx="10337060" cy="523220"/>
          </a:xfrm>
          <a:prstGeom prst="rect">
            <a:avLst/>
          </a:prstGeom>
        </p:spPr>
        <p:txBody>
          <a:bodyPr wrap="none">
            <a:spAutoFit/>
          </a:bodyPr>
          <a:lstStyle/>
          <a:p>
            <a:pPr algn="ctr"/>
            <a:r>
              <a:rPr lang="en-US" sz="2800" b="1" u="sng" dirty="0" smtClean="0"/>
              <a:t>Non-Violent and Violent Crime Arrests in Pretrial Detention Datasets</a:t>
            </a:r>
            <a:endParaRPr lang="en-US" sz="2800" b="1" u="sng" dirty="0"/>
          </a:p>
        </p:txBody>
      </p:sp>
      <p:pic>
        <p:nvPicPr>
          <p:cNvPr id="2" name="Picture 1" descr="Number and Percent crime 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1128"/>
            <a:ext cx="12192000" cy="3153750"/>
          </a:xfrm>
          <a:prstGeom prst="rect">
            <a:avLst/>
          </a:prstGeom>
        </p:spPr>
      </p:pic>
      <p:sp>
        <p:nvSpPr>
          <p:cNvPr id="3" name="TextBox 2"/>
          <p:cNvSpPr txBox="1"/>
          <p:nvPr/>
        </p:nvSpPr>
        <p:spPr>
          <a:xfrm>
            <a:off x="8195246" y="886397"/>
            <a:ext cx="3494059" cy="1477328"/>
          </a:xfrm>
          <a:prstGeom prst="rect">
            <a:avLst/>
          </a:prstGeom>
          <a:noFill/>
          <a:ln>
            <a:solidFill>
              <a:schemeClr val="tx1"/>
            </a:solidFill>
          </a:ln>
        </p:spPr>
        <p:txBody>
          <a:bodyPr wrap="square" rtlCol="0">
            <a:spAutoFit/>
          </a:bodyPr>
          <a:lstStyle/>
          <a:p>
            <a:r>
              <a:rPr lang="en-US" dirty="0" smtClean="0"/>
              <a:t>Violent crimes account for only approximately </a:t>
            </a:r>
            <a:r>
              <a:rPr lang="en-US" b="1" dirty="0" smtClean="0"/>
              <a:t>10% </a:t>
            </a:r>
            <a:r>
              <a:rPr lang="en-US" dirty="0" smtClean="0"/>
              <a:t>of all arrests, which appears consistent across the past few years (</a:t>
            </a:r>
            <a:r>
              <a:rPr lang="en-US" i="1" dirty="0" smtClean="0"/>
              <a:t>not increasing</a:t>
            </a:r>
            <a:r>
              <a:rPr lang="en-US" dirty="0" smtClean="0"/>
              <a:t>) based on available data </a:t>
            </a:r>
            <a:endParaRPr lang="en-US" b="1" dirty="0"/>
          </a:p>
        </p:txBody>
      </p:sp>
      <p:sp>
        <p:nvSpPr>
          <p:cNvPr id="4" name="Rectangle 3"/>
          <p:cNvSpPr/>
          <p:nvPr/>
        </p:nvSpPr>
        <p:spPr>
          <a:xfrm>
            <a:off x="9420564" y="4924933"/>
            <a:ext cx="2650719" cy="1200329"/>
          </a:xfrm>
          <a:prstGeom prst="rect">
            <a:avLst/>
          </a:prstGeom>
          <a:ln>
            <a:solidFill>
              <a:schemeClr val="tx1"/>
            </a:solidFill>
          </a:ln>
        </p:spPr>
        <p:txBody>
          <a:bodyPr wrap="square">
            <a:spAutoFit/>
          </a:bodyPr>
          <a:lstStyle/>
          <a:p>
            <a:r>
              <a:rPr lang="en-US" dirty="0" smtClean="0"/>
              <a:t>Thus, </a:t>
            </a:r>
            <a:r>
              <a:rPr lang="en-US" b="1" dirty="0"/>
              <a:t>it does not explain the increasing detention percentage rates the CPU dataset shows.</a:t>
            </a:r>
          </a:p>
        </p:txBody>
      </p:sp>
    </p:spTree>
    <p:extLst>
      <p:ext uri="{BB962C8B-B14F-4D97-AF65-F5344CB8AC3E}">
        <p14:creationId xmlns:p14="http://schemas.microsoft.com/office/powerpoint/2010/main" val="40357169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21-04-07 at 1.49.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32" y="612491"/>
            <a:ext cx="8182364" cy="5828361"/>
          </a:xfrm>
          <a:prstGeom prst="rect">
            <a:avLst/>
          </a:prstGeom>
        </p:spPr>
      </p:pic>
      <p:sp>
        <p:nvSpPr>
          <p:cNvPr id="10" name="Rectangle 9"/>
          <p:cNvSpPr/>
          <p:nvPr/>
        </p:nvSpPr>
        <p:spPr>
          <a:xfrm>
            <a:off x="3088565" y="0"/>
            <a:ext cx="5943855" cy="523220"/>
          </a:xfrm>
          <a:prstGeom prst="rect">
            <a:avLst/>
          </a:prstGeom>
        </p:spPr>
        <p:txBody>
          <a:bodyPr wrap="none">
            <a:spAutoFit/>
          </a:bodyPr>
          <a:lstStyle/>
          <a:p>
            <a:pPr algn="ctr"/>
            <a:r>
              <a:rPr lang="en-US" sz="2800" b="1" u="sng" dirty="0" smtClean="0"/>
              <a:t>CT Pretrial Bail Dataset </a:t>
            </a:r>
            <a:r>
              <a:rPr lang="mr-IN" sz="2800" b="1" u="sng" dirty="0" smtClean="0"/>
              <a:t>–</a:t>
            </a:r>
            <a:r>
              <a:rPr lang="en-US" sz="2800" b="1" u="sng" dirty="0" smtClean="0"/>
              <a:t> Bail Amounts</a:t>
            </a:r>
            <a:endParaRPr lang="en-US" sz="2800" b="1" u="sng" dirty="0"/>
          </a:p>
        </p:txBody>
      </p:sp>
      <p:sp>
        <p:nvSpPr>
          <p:cNvPr id="12" name="TextBox 11"/>
          <p:cNvSpPr txBox="1"/>
          <p:nvPr/>
        </p:nvSpPr>
        <p:spPr>
          <a:xfrm>
            <a:off x="8904385" y="1440465"/>
            <a:ext cx="3082593" cy="4801315"/>
          </a:xfrm>
          <a:prstGeom prst="rect">
            <a:avLst/>
          </a:prstGeom>
          <a:noFill/>
        </p:spPr>
        <p:txBody>
          <a:bodyPr wrap="square" rtlCol="0">
            <a:spAutoFit/>
          </a:bodyPr>
          <a:lstStyle/>
          <a:p>
            <a:endParaRPr lang="en-US" dirty="0" smtClean="0"/>
          </a:p>
          <a:p>
            <a:r>
              <a:rPr lang="en-US" dirty="0"/>
              <a:t>I</a:t>
            </a:r>
            <a:r>
              <a:rPr lang="en-US" dirty="0" smtClean="0"/>
              <a:t>ncreasing trend from the mid 1990s to the mid 2010s.</a:t>
            </a:r>
          </a:p>
          <a:p>
            <a:endParaRPr lang="en-US" dirty="0"/>
          </a:p>
          <a:p>
            <a:r>
              <a:rPr lang="en-US" dirty="0"/>
              <a:t>D</a:t>
            </a:r>
            <a:r>
              <a:rPr lang="en-US" dirty="0" smtClean="0"/>
              <a:t>ropping steadily since 2015 </a:t>
            </a:r>
            <a:r>
              <a:rPr lang="mr-IN" dirty="0" smtClean="0"/>
              <a:t>–</a:t>
            </a:r>
            <a:r>
              <a:rPr lang="en-US" dirty="0" smtClean="0"/>
              <a:t> with drastic drops during COVID.</a:t>
            </a:r>
          </a:p>
          <a:p>
            <a:endParaRPr lang="en-US" dirty="0"/>
          </a:p>
          <a:p>
            <a:r>
              <a:rPr lang="en-US" dirty="0" smtClean="0"/>
              <a:t>If the bail in Montgomery County followed the same national trend then because bail amounts decreased, bail amount would </a:t>
            </a:r>
            <a:r>
              <a:rPr lang="en-US" b="1" i="1" dirty="0" smtClean="0"/>
              <a:t>not</a:t>
            </a:r>
            <a:r>
              <a:rPr lang="en-US" b="1" dirty="0" smtClean="0"/>
              <a:t> explain the increased detention percentages.</a:t>
            </a:r>
          </a:p>
          <a:p>
            <a:endParaRPr lang="en-US" dirty="0"/>
          </a:p>
          <a:p>
            <a:r>
              <a:rPr lang="en-US" dirty="0" smtClean="0"/>
              <a:t> </a:t>
            </a:r>
            <a:endParaRPr lang="en-US" dirty="0"/>
          </a:p>
        </p:txBody>
      </p:sp>
      <p:sp>
        <p:nvSpPr>
          <p:cNvPr id="2" name="Rectangle 1"/>
          <p:cNvSpPr/>
          <p:nvPr/>
        </p:nvSpPr>
        <p:spPr>
          <a:xfrm>
            <a:off x="0" y="6427113"/>
            <a:ext cx="8773536" cy="430887"/>
          </a:xfrm>
          <a:prstGeom prst="rect">
            <a:avLst/>
          </a:prstGeom>
        </p:spPr>
        <p:txBody>
          <a:bodyPr wrap="square">
            <a:spAutoFit/>
          </a:bodyPr>
          <a:lstStyle/>
          <a:p>
            <a:r>
              <a:rPr lang="en-US" sz="1100" dirty="0" smtClean="0"/>
              <a:t>CT does not currently appear to use AI in bail determinations, however they do use a Standardized Risk </a:t>
            </a:r>
            <a:r>
              <a:rPr lang="en-US" sz="1100" dirty="0"/>
              <a:t>A</a:t>
            </a:r>
            <a:r>
              <a:rPr lang="en-US" sz="1100" dirty="0" smtClean="0"/>
              <a:t>ssessment </a:t>
            </a:r>
            <a:r>
              <a:rPr lang="en-US" sz="1100" dirty="0"/>
              <a:t>I</a:t>
            </a:r>
            <a:r>
              <a:rPr lang="en-US" sz="1100" dirty="0" smtClean="0"/>
              <a:t>nstrument with similar variables as appear in the Montgomery County risk assessment tool that the Montgomery County AI algorithm was trained on.</a:t>
            </a:r>
            <a:endParaRPr lang="en-US" sz="1100" dirty="0"/>
          </a:p>
        </p:txBody>
      </p:sp>
    </p:spTree>
    <p:extLst>
      <p:ext uri="{BB962C8B-B14F-4D97-AF65-F5344CB8AC3E}">
        <p14:creationId xmlns:p14="http://schemas.microsoft.com/office/powerpoint/2010/main" val="9471240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9786" y="4716831"/>
            <a:ext cx="11691543" cy="1938992"/>
          </a:xfrm>
          <a:prstGeom prst="rect">
            <a:avLst/>
          </a:prstGeom>
        </p:spPr>
        <p:txBody>
          <a:bodyPr wrap="square">
            <a:spAutoFit/>
          </a:bodyPr>
          <a:lstStyle/>
          <a:p>
            <a:r>
              <a:rPr lang="en-US" sz="2200" dirty="0" smtClean="0"/>
              <a:t>Part I.   		Have AI Algorithms used in Bail </a:t>
            </a:r>
            <a:r>
              <a:rPr lang="en-US" sz="2200" dirty="0"/>
              <a:t>D</a:t>
            </a:r>
            <a:r>
              <a:rPr lang="en-US" sz="2200" dirty="0" smtClean="0"/>
              <a:t>eterminations </a:t>
            </a:r>
            <a:r>
              <a:rPr lang="en-US" sz="2200" b="1" dirty="0" smtClean="0"/>
              <a:t>Reduced the Pretrial Detention Rates</a:t>
            </a:r>
            <a:r>
              <a:rPr lang="en-US" sz="2200" dirty="0" smtClean="0"/>
              <a:t>?</a:t>
            </a:r>
            <a:endParaRPr lang="en-US" sz="2200" dirty="0"/>
          </a:p>
          <a:p>
            <a:r>
              <a:rPr lang="en-US" dirty="0" smtClean="0"/>
              <a:t>			</a:t>
            </a:r>
          </a:p>
          <a:p>
            <a:pPr marL="1347788" indent="-1347788"/>
            <a:r>
              <a:rPr lang="en-US" sz="2200" dirty="0" smtClean="0"/>
              <a:t>Part II. </a:t>
            </a:r>
            <a:r>
              <a:rPr lang="en-US" sz="2200" dirty="0"/>
              <a:t>		</a:t>
            </a:r>
            <a:r>
              <a:rPr lang="en-US" sz="2200" dirty="0" smtClean="0"/>
              <a:t>Have AI Algorithms and Risk Assessment Tools </a:t>
            </a:r>
            <a:r>
              <a:rPr lang="en-US" sz="2200" b="1" dirty="0" smtClean="0"/>
              <a:t>Reduced Bias in Pretrial Bail Amounts</a:t>
            </a:r>
            <a:r>
              <a:rPr lang="en-US" sz="2200" dirty="0" smtClean="0"/>
              <a:t>?</a:t>
            </a:r>
          </a:p>
          <a:p>
            <a:pPr marL="1347788" indent="-1347788"/>
            <a:r>
              <a:rPr lang="en-US" dirty="0"/>
              <a:t>		</a:t>
            </a:r>
          </a:p>
          <a:p>
            <a:pPr marL="1347788" indent="-1347788"/>
            <a:r>
              <a:rPr lang="en-US" sz="2200" dirty="0" smtClean="0"/>
              <a:t>Part III. 	Can AI Algorithms </a:t>
            </a:r>
            <a:r>
              <a:rPr lang="en-US" sz="2200" b="1" dirty="0" smtClean="0"/>
              <a:t>improve accountability for Police Misconduct</a:t>
            </a:r>
            <a:r>
              <a:rPr lang="en-US" sz="2200" dirty="0" smtClean="0"/>
              <a:t>?</a:t>
            </a:r>
          </a:p>
          <a:p>
            <a:pPr marL="1347788" indent="-1347788"/>
            <a:r>
              <a:rPr lang="en-US" dirty="0" smtClean="0"/>
              <a:t>		</a:t>
            </a:r>
            <a:endParaRPr lang="en-US" sz="1400" dirty="0"/>
          </a:p>
        </p:txBody>
      </p:sp>
      <p:pic>
        <p:nvPicPr>
          <p:cNvPr id="8" name="Picture 7"/>
          <p:cNvPicPr>
            <a:picLocks noChangeAspect="1"/>
          </p:cNvPicPr>
          <p:nvPr/>
        </p:nvPicPr>
        <p:blipFill rotWithShape="1">
          <a:blip r:embed="rId2"/>
          <a:srcRect r="9182"/>
          <a:stretch/>
        </p:blipFill>
        <p:spPr>
          <a:xfrm>
            <a:off x="2664441" y="-8"/>
            <a:ext cx="6812066" cy="4224559"/>
          </a:xfrm>
          <a:prstGeom prst="rect">
            <a:avLst/>
          </a:prstGeom>
        </p:spPr>
      </p:pic>
    </p:spTree>
    <p:extLst>
      <p:ext uri="{BB962C8B-B14F-4D97-AF65-F5344CB8AC3E}">
        <p14:creationId xmlns:p14="http://schemas.microsoft.com/office/powerpoint/2010/main" val="262857640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649" y="1251698"/>
            <a:ext cx="11155091" cy="5232201"/>
          </a:xfrm>
          <a:prstGeom prst="rect">
            <a:avLst/>
          </a:prstGeom>
          <a:noFill/>
          <a:ln>
            <a:solidFill>
              <a:srgbClr val="000000"/>
            </a:solidFill>
          </a:ln>
        </p:spPr>
        <p:txBody>
          <a:bodyPr wrap="square" rtlCol="0">
            <a:spAutoFit/>
          </a:bodyPr>
          <a:lstStyle/>
          <a:p>
            <a:pPr marL="457200" indent="-457200">
              <a:buFont typeface="+mj-lt"/>
              <a:buAutoNum type="arabicPeriod"/>
            </a:pPr>
            <a:r>
              <a:rPr lang="en-US" sz="2200" dirty="0"/>
              <a:t>T</a:t>
            </a:r>
            <a:r>
              <a:rPr lang="en-US" sz="2200" dirty="0" smtClean="0"/>
              <a:t>he argument that the pretrial bail algorithm in Montgomery County has </a:t>
            </a:r>
            <a:r>
              <a:rPr lang="en-US" sz="2200" b="1" dirty="0" smtClean="0"/>
              <a:t>resulted in</a:t>
            </a:r>
            <a:r>
              <a:rPr lang="en-US" sz="2200" dirty="0" smtClean="0"/>
              <a:t>, or </a:t>
            </a:r>
            <a:r>
              <a:rPr lang="en-US" sz="2200" b="1" dirty="0" smtClean="0"/>
              <a:t>caused</a:t>
            </a:r>
            <a:r>
              <a:rPr lang="en-US" sz="2200" dirty="0" smtClean="0"/>
              <a:t> a reduction in the number of people detained pretrial is </a:t>
            </a:r>
            <a:r>
              <a:rPr lang="en-US" sz="2200" b="1" dirty="0" smtClean="0"/>
              <a:t>not supported by the available data in Montgomery County</a:t>
            </a:r>
            <a:r>
              <a:rPr lang="en-US" sz="2200" dirty="0" smtClean="0"/>
              <a:t>.  </a:t>
            </a:r>
            <a:endParaRPr lang="en-US" dirty="0" smtClean="0"/>
          </a:p>
          <a:p>
            <a:pPr algn="ctr"/>
            <a:endParaRPr lang="en-US" sz="2000" dirty="0" smtClean="0"/>
          </a:p>
          <a:p>
            <a:pPr algn="ctr"/>
            <a:r>
              <a:rPr lang="en-US" sz="2400" dirty="0" smtClean="0"/>
              <a:t>As we all know, </a:t>
            </a:r>
            <a:r>
              <a:rPr lang="en-US" sz="2400" b="1" i="1" dirty="0" smtClean="0"/>
              <a:t>correlation does not imply causation</a:t>
            </a:r>
            <a:r>
              <a:rPr lang="en-US" sz="2400" dirty="0" smtClean="0"/>
              <a:t>.</a:t>
            </a:r>
            <a:endParaRPr lang="en-US" sz="2400" dirty="0"/>
          </a:p>
          <a:p>
            <a:endParaRPr lang="en-US" sz="2200" dirty="0"/>
          </a:p>
          <a:p>
            <a:pPr marL="457200" indent="-457200">
              <a:buFont typeface="+mj-lt"/>
              <a:buAutoNum type="arabicPeriod" startAt="2"/>
            </a:pPr>
            <a:r>
              <a:rPr lang="en-US" sz="2200" dirty="0" smtClean="0"/>
              <a:t>In fact, the data suggests that </a:t>
            </a:r>
            <a:r>
              <a:rPr lang="en-US" sz="2200" b="1" dirty="0" smtClean="0"/>
              <a:t>percentage rates of persons detained pretrial have actually increased </a:t>
            </a:r>
            <a:r>
              <a:rPr lang="en-US" sz="2200" dirty="0" smtClean="0"/>
              <a:t>over the past few years. </a:t>
            </a:r>
          </a:p>
          <a:p>
            <a:pPr marL="457200" indent="-457200">
              <a:buFont typeface="+mj-lt"/>
              <a:buAutoNum type="arabicPeriod" startAt="2"/>
            </a:pPr>
            <a:endParaRPr lang="en-US" sz="2200" dirty="0"/>
          </a:p>
          <a:p>
            <a:pPr marL="457200" indent="-457200">
              <a:buFont typeface="+mj-lt"/>
              <a:buAutoNum type="arabicPeriod" startAt="2"/>
            </a:pPr>
            <a:r>
              <a:rPr lang="en-US" sz="2200" dirty="0"/>
              <a:t>W</a:t>
            </a:r>
            <a:r>
              <a:rPr lang="en-US" sz="2200" dirty="0" smtClean="0"/>
              <a:t>hile </a:t>
            </a:r>
            <a:r>
              <a:rPr lang="en-US" sz="2200" b="1" dirty="0" smtClean="0"/>
              <a:t>pretrial probation rates have increased</a:t>
            </a:r>
            <a:r>
              <a:rPr lang="en-US" sz="2200" dirty="0" smtClean="0"/>
              <a:t>, </a:t>
            </a:r>
            <a:r>
              <a:rPr lang="en-US" sz="2200" b="1" i="1" dirty="0" smtClean="0"/>
              <a:t>alternative community services </a:t>
            </a:r>
            <a:r>
              <a:rPr lang="en-US" sz="2200" dirty="0" smtClean="0"/>
              <a:t>and </a:t>
            </a:r>
            <a:r>
              <a:rPr lang="en-US" sz="2200" b="1" i="1" dirty="0" smtClean="0"/>
              <a:t>intervention programs for substance abusers </a:t>
            </a:r>
            <a:r>
              <a:rPr lang="en-US" sz="2200" dirty="0" smtClean="0"/>
              <a:t>have </a:t>
            </a:r>
            <a:r>
              <a:rPr lang="en-US" sz="2200" b="1" i="1" dirty="0" smtClean="0"/>
              <a:t>drastically decreased</a:t>
            </a:r>
            <a:r>
              <a:rPr lang="en-US" sz="2200" dirty="0" smtClean="0"/>
              <a:t>.</a:t>
            </a:r>
            <a:endParaRPr lang="en-US" dirty="0" smtClean="0"/>
          </a:p>
          <a:p>
            <a:endParaRPr lang="en-US" sz="2200" dirty="0" smtClean="0"/>
          </a:p>
          <a:p>
            <a:pPr marL="457200" indent="-457200">
              <a:buFont typeface="+mj-lt"/>
              <a:buAutoNum type="arabicPeriod" startAt="4"/>
            </a:pPr>
            <a:r>
              <a:rPr lang="en-US" sz="2200" dirty="0" smtClean="0"/>
              <a:t>More</a:t>
            </a:r>
            <a:r>
              <a:rPr lang="en-US" sz="2200" b="1" dirty="0" smtClean="0"/>
              <a:t> comprehensive investigation, collection, and validation </a:t>
            </a:r>
            <a:r>
              <a:rPr lang="en-US" sz="2200" dirty="0" smtClean="0"/>
              <a:t>of bail and pretrial data are needed to determine exactly how implementation of AI algorithms have affected pretrial detention total numbers and percentage rates in Montgomery County.</a:t>
            </a:r>
          </a:p>
        </p:txBody>
      </p:sp>
      <p:sp>
        <p:nvSpPr>
          <p:cNvPr id="5" name="Rectangle 4"/>
          <p:cNvSpPr/>
          <p:nvPr/>
        </p:nvSpPr>
        <p:spPr>
          <a:xfrm>
            <a:off x="3108341" y="0"/>
            <a:ext cx="5993122" cy="954107"/>
          </a:xfrm>
          <a:prstGeom prst="rect">
            <a:avLst/>
          </a:prstGeom>
        </p:spPr>
        <p:txBody>
          <a:bodyPr wrap="none">
            <a:spAutoFit/>
          </a:bodyPr>
          <a:lstStyle/>
          <a:p>
            <a:pPr algn="ctr"/>
            <a:r>
              <a:rPr lang="en-US" sz="2800" b="1" u="sng" dirty="0" smtClean="0"/>
              <a:t>Part I</a:t>
            </a:r>
            <a:r>
              <a:rPr lang="en-US" sz="2800" b="1" u="sng" dirty="0"/>
              <a:t>. Pretrial </a:t>
            </a:r>
            <a:r>
              <a:rPr lang="en-US" sz="2800" b="1" u="sng" dirty="0" smtClean="0"/>
              <a:t>Detention Rate Datasets</a:t>
            </a:r>
          </a:p>
          <a:p>
            <a:pPr algn="ctr"/>
            <a:r>
              <a:rPr lang="en-US" sz="2800" b="1" u="sng" dirty="0" smtClean="0"/>
              <a:t>Noteworthy Findings &amp; Results </a:t>
            </a:r>
            <a:endParaRPr lang="en-US" sz="2800" b="1" u="sng" dirty="0"/>
          </a:p>
        </p:txBody>
      </p:sp>
    </p:spTree>
    <p:extLst>
      <p:ext uri="{BB962C8B-B14F-4D97-AF65-F5344CB8AC3E}">
        <p14:creationId xmlns:p14="http://schemas.microsoft.com/office/powerpoint/2010/main" val="21311688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29434" y="2533511"/>
            <a:ext cx="6224151" cy="707886"/>
          </a:xfrm>
          <a:prstGeom prst="rect">
            <a:avLst/>
          </a:prstGeom>
          <a:noFill/>
          <a:ln>
            <a:solidFill>
              <a:srgbClr val="000000"/>
            </a:solidFill>
          </a:ln>
        </p:spPr>
        <p:txBody>
          <a:bodyPr wrap="square" rtlCol="0">
            <a:spAutoFit/>
          </a:bodyPr>
          <a:lstStyle/>
          <a:p>
            <a:endParaRPr lang="en-US" sz="800" dirty="0" smtClean="0"/>
          </a:p>
          <a:p>
            <a:pPr algn="ctr"/>
            <a:r>
              <a:rPr lang="en-US" sz="2400" dirty="0" smtClean="0"/>
              <a:t>Part II.   Bias in Pretrial Bail Amounts</a:t>
            </a:r>
          </a:p>
          <a:p>
            <a:endParaRPr lang="en-US" sz="800" dirty="0"/>
          </a:p>
        </p:txBody>
      </p:sp>
    </p:spTree>
    <p:extLst>
      <p:ext uri="{BB962C8B-B14F-4D97-AF65-F5344CB8AC3E}">
        <p14:creationId xmlns:p14="http://schemas.microsoft.com/office/powerpoint/2010/main" val="15556945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21-04-07 at 1.01.44 P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107"/>
          <a:stretch/>
        </p:blipFill>
        <p:spPr>
          <a:xfrm>
            <a:off x="0" y="2047752"/>
            <a:ext cx="7451531" cy="4810248"/>
          </a:xfrm>
          <a:prstGeom prst="rect">
            <a:avLst/>
          </a:prstGeom>
        </p:spPr>
      </p:pic>
      <p:sp>
        <p:nvSpPr>
          <p:cNvPr id="2" name="Rectangle 1"/>
          <p:cNvSpPr/>
          <p:nvPr/>
        </p:nvSpPr>
        <p:spPr>
          <a:xfrm>
            <a:off x="7583869" y="5171077"/>
            <a:ext cx="4423841" cy="1384995"/>
          </a:xfrm>
          <a:prstGeom prst="rect">
            <a:avLst/>
          </a:prstGeom>
        </p:spPr>
        <p:txBody>
          <a:bodyPr wrap="square">
            <a:spAutoFit/>
          </a:bodyPr>
          <a:lstStyle/>
          <a:p>
            <a:pPr algn="ctr"/>
            <a:r>
              <a:rPr lang="en-US" sz="2200" dirty="0"/>
              <a:t>There are </a:t>
            </a:r>
            <a:r>
              <a:rPr lang="en-US" sz="2200" b="1" dirty="0" smtClean="0"/>
              <a:t>disparate </a:t>
            </a:r>
            <a:r>
              <a:rPr lang="en-US" sz="2200" b="1" dirty="0"/>
              <a:t>average bail amounts based on Race and Gender </a:t>
            </a:r>
            <a:r>
              <a:rPr lang="en-US" sz="2200" dirty="0"/>
              <a:t>of the </a:t>
            </a:r>
            <a:r>
              <a:rPr lang="en-US" sz="2200" dirty="0" smtClean="0"/>
              <a:t>defendant </a:t>
            </a:r>
          </a:p>
          <a:p>
            <a:endParaRPr lang="en-US" dirty="0"/>
          </a:p>
        </p:txBody>
      </p:sp>
      <p:sp>
        <p:nvSpPr>
          <p:cNvPr id="8" name="Rectangle 7"/>
          <p:cNvSpPr/>
          <p:nvPr/>
        </p:nvSpPr>
        <p:spPr>
          <a:xfrm>
            <a:off x="1898321" y="0"/>
            <a:ext cx="8413180" cy="523220"/>
          </a:xfrm>
          <a:prstGeom prst="rect">
            <a:avLst/>
          </a:prstGeom>
        </p:spPr>
        <p:txBody>
          <a:bodyPr wrap="none">
            <a:spAutoFit/>
          </a:bodyPr>
          <a:lstStyle/>
          <a:p>
            <a:pPr algn="ctr"/>
            <a:r>
              <a:rPr lang="en-US" sz="2800" b="1" u="sng" dirty="0" smtClean="0"/>
              <a:t>Examining Bias in CT Pretrial Detention and Bond Rates</a:t>
            </a:r>
            <a:endParaRPr lang="en-US" sz="2800" b="1" u="sng" dirty="0"/>
          </a:p>
        </p:txBody>
      </p:sp>
      <p:sp>
        <p:nvSpPr>
          <p:cNvPr id="9" name="Rectangle 8"/>
          <p:cNvSpPr/>
          <p:nvPr/>
        </p:nvSpPr>
        <p:spPr>
          <a:xfrm>
            <a:off x="7754089" y="914053"/>
            <a:ext cx="4333547" cy="4154984"/>
          </a:xfrm>
          <a:prstGeom prst="rect">
            <a:avLst/>
          </a:prstGeom>
        </p:spPr>
        <p:txBody>
          <a:bodyPr wrap="square">
            <a:spAutoFit/>
          </a:bodyPr>
          <a:lstStyle/>
          <a:p>
            <a:pPr marL="285750" indent="-285750">
              <a:buFont typeface="Arial"/>
              <a:buChar char="•"/>
            </a:pPr>
            <a:r>
              <a:rPr lang="en-US" dirty="0"/>
              <a:t>The overall mean bond is </a:t>
            </a:r>
            <a:r>
              <a:rPr lang="en-US" b="1" dirty="0"/>
              <a:t>$247,739.  </a:t>
            </a:r>
            <a:endParaRPr lang="en-US" b="1" dirty="0" smtClean="0"/>
          </a:p>
          <a:p>
            <a:endParaRPr lang="en-US" b="1" dirty="0" smtClean="0"/>
          </a:p>
          <a:p>
            <a:pPr marL="285750" indent="-285750">
              <a:buFont typeface="Arial"/>
              <a:buChar char="•"/>
            </a:pPr>
            <a:r>
              <a:rPr lang="en-US" sz="2200" dirty="0" smtClean="0">
                <a:solidFill>
                  <a:schemeClr val="accent6">
                    <a:lumMod val="75000"/>
                  </a:schemeClr>
                </a:solidFill>
              </a:rPr>
              <a:t>The </a:t>
            </a:r>
            <a:r>
              <a:rPr lang="en-US" sz="2200" dirty="0">
                <a:solidFill>
                  <a:schemeClr val="accent6">
                    <a:lumMod val="75000"/>
                  </a:schemeClr>
                </a:solidFill>
              </a:rPr>
              <a:t>median bond is </a:t>
            </a:r>
            <a:r>
              <a:rPr lang="en-US" sz="2200" b="1" dirty="0">
                <a:solidFill>
                  <a:schemeClr val="accent6">
                    <a:lumMod val="75000"/>
                  </a:schemeClr>
                </a:solidFill>
              </a:rPr>
              <a:t>$100,000</a:t>
            </a:r>
            <a:r>
              <a:rPr lang="en-US" sz="2200" b="1" dirty="0" smtClean="0">
                <a:solidFill>
                  <a:schemeClr val="accent6">
                    <a:lumMod val="75000"/>
                  </a:schemeClr>
                </a:solidFill>
              </a:rPr>
              <a:t>.</a:t>
            </a:r>
          </a:p>
          <a:p>
            <a:endParaRPr lang="en-US" b="1" dirty="0"/>
          </a:p>
          <a:p>
            <a:pPr marL="285750" indent="-285750">
              <a:buFont typeface="Arial"/>
              <a:buChar char="•"/>
            </a:pPr>
            <a:r>
              <a:rPr lang="en-US" dirty="0" smtClean="0"/>
              <a:t>Only </a:t>
            </a:r>
            <a:r>
              <a:rPr lang="en-US" b="1" dirty="0" smtClean="0"/>
              <a:t>11</a:t>
            </a:r>
            <a:r>
              <a:rPr lang="en-US" b="1" dirty="0"/>
              <a:t>% of Bonds are under $</a:t>
            </a:r>
            <a:r>
              <a:rPr lang="en-US" b="1" dirty="0" smtClean="0"/>
              <a:t>10,000</a:t>
            </a:r>
            <a:endParaRPr lang="en-US" dirty="0" smtClean="0"/>
          </a:p>
          <a:p>
            <a:endParaRPr lang="en-US" dirty="0" smtClean="0"/>
          </a:p>
          <a:p>
            <a:pPr marL="285750" indent="-285750">
              <a:buFont typeface="Arial"/>
              <a:buChar char="•"/>
            </a:pPr>
            <a:r>
              <a:rPr lang="en-US" sz="2200" b="1" dirty="0" smtClean="0">
                <a:solidFill>
                  <a:srgbClr val="548235"/>
                </a:solidFill>
              </a:rPr>
              <a:t> 6</a:t>
            </a:r>
            <a:r>
              <a:rPr lang="en-US" sz="2200" b="1" dirty="0">
                <a:solidFill>
                  <a:srgbClr val="548235"/>
                </a:solidFill>
              </a:rPr>
              <a:t>% </a:t>
            </a:r>
            <a:r>
              <a:rPr lang="en-US" sz="2200" b="1" dirty="0" smtClean="0">
                <a:solidFill>
                  <a:srgbClr val="548235"/>
                </a:solidFill>
              </a:rPr>
              <a:t>of bails are </a:t>
            </a:r>
            <a:r>
              <a:rPr lang="en-US" sz="2200" b="1" dirty="0">
                <a:solidFill>
                  <a:srgbClr val="548235"/>
                </a:solidFill>
              </a:rPr>
              <a:t>less than $</a:t>
            </a:r>
            <a:r>
              <a:rPr lang="en-US" sz="2200" b="1" dirty="0" smtClean="0">
                <a:solidFill>
                  <a:srgbClr val="548235"/>
                </a:solidFill>
              </a:rPr>
              <a:t>5,000</a:t>
            </a:r>
            <a:endParaRPr lang="en-US" sz="2200" dirty="0">
              <a:solidFill>
                <a:srgbClr val="548235"/>
              </a:solidFill>
            </a:endParaRPr>
          </a:p>
          <a:p>
            <a:pPr marL="285750" indent="-285750">
              <a:buFont typeface="Arial"/>
              <a:buChar char="•"/>
            </a:pPr>
            <a:endParaRPr lang="en-US" dirty="0" smtClean="0"/>
          </a:p>
          <a:p>
            <a:pPr marL="285750" indent="-285750">
              <a:buFont typeface="Arial"/>
              <a:buChar char="•"/>
            </a:pPr>
            <a:r>
              <a:rPr lang="en-US" dirty="0" smtClean="0"/>
              <a:t>Only </a:t>
            </a:r>
            <a:r>
              <a:rPr lang="en-US" b="1" dirty="0" smtClean="0"/>
              <a:t>1.5</a:t>
            </a:r>
            <a:r>
              <a:rPr lang="en-US" b="1" dirty="0"/>
              <a:t>% are less than $</a:t>
            </a:r>
            <a:r>
              <a:rPr lang="en-US" b="1" dirty="0" smtClean="0"/>
              <a:t>1,000</a:t>
            </a:r>
          </a:p>
          <a:p>
            <a:endParaRPr lang="en-US" b="1" dirty="0" smtClean="0"/>
          </a:p>
          <a:p>
            <a:pPr marL="285750" indent="-285750">
              <a:buFont typeface="Arial"/>
              <a:buChar char="•"/>
            </a:pPr>
            <a:r>
              <a:rPr lang="en-US" sz="2200" b="1" dirty="0">
                <a:solidFill>
                  <a:srgbClr val="548235"/>
                </a:solidFill>
              </a:rPr>
              <a:t>75% </a:t>
            </a:r>
            <a:r>
              <a:rPr lang="en-US" sz="2200" b="1" dirty="0" smtClean="0">
                <a:solidFill>
                  <a:srgbClr val="548235"/>
                </a:solidFill>
              </a:rPr>
              <a:t>of bails are </a:t>
            </a:r>
            <a:r>
              <a:rPr lang="en-US" sz="2200" b="1" dirty="0">
                <a:solidFill>
                  <a:srgbClr val="548235"/>
                </a:solidFill>
              </a:rPr>
              <a:t>over $33,500 </a:t>
            </a:r>
          </a:p>
          <a:p>
            <a:endParaRPr lang="en-US" b="1" dirty="0" smtClean="0"/>
          </a:p>
          <a:p>
            <a:pPr marL="285750" indent="-285750">
              <a:buFont typeface="Arial"/>
              <a:buChar char="•"/>
            </a:pPr>
            <a:r>
              <a:rPr lang="en-US" b="1" dirty="0" smtClean="0"/>
              <a:t>25</a:t>
            </a:r>
            <a:r>
              <a:rPr lang="en-US" b="1" dirty="0"/>
              <a:t>% are over $</a:t>
            </a:r>
            <a:r>
              <a:rPr lang="en-US" b="1" dirty="0" smtClean="0"/>
              <a:t>250,000</a:t>
            </a:r>
          </a:p>
          <a:p>
            <a:endParaRPr lang="en-US" b="1" dirty="0"/>
          </a:p>
        </p:txBody>
      </p:sp>
      <p:sp>
        <p:nvSpPr>
          <p:cNvPr id="3" name="TextBox 2"/>
          <p:cNvSpPr txBox="1"/>
          <p:nvPr/>
        </p:nvSpPr>
        <p:spPr>
          <a:xfrm>
            <a:off x="486395" y="646767"/>
            <a:ext cx="6836573" cy="1384995"/>
          </a:xfrm>
          <a:prstGeom prst="rect">
            <a:avLst/>
          </a:prstGeom>
          <a:noFill/>
        </p:spPr>
        <p:txBody>
          <a:bodyPr wrap="square" rtlCol="0">
            <a:spAutoFit/>
          </a:bodyPr>
          <a:lstStyle/>
          <a:p>
            <a:pPr algn="ctr"/>
            <a:r>
              <a:rPr lang="en-US" sz="2800" b="1" i="1" dirty="0" smtClean="0"/>
              <a:t>Imagine yourself detained pretrial on bail </a:t>
            </a:r>
            <a:r>
              <a:rPr lang="mr-IN" sz="2800" b="1" i="1" dirty="0" smtClean="0"/>
              <a:t>…</a:t>
            </a:r>
            <a:r>
              <a:rPr lang="en-US" sz="2800" b="1" i="1" dirty="0" smtClean="0"/>
              <a:t> </a:t>
            </a:r>
          </a:p>
          <a:p>
            <a:pPr algn="ctr"/>
            <a:r>
              <a:rPr lang="en-US" sz="2800" b="1" i="1" dirty="0" smtClean="0"/>
              <a:t>How much would you, and your family, be able to afford?</a:t>
            </a:r>
            <a:endParaRPr lang="en-US" sz="2800" b="1" i="1" dirty="0"/>
          </a:p>
        </p:txBody>
      </p:sp>
    </p:spTree>
    <p:extLst>
      <p:ext uri="{BB962C8B-B14F-4D97-AF65-F5344CB8AC3E}">
        <p14:creationId xmlns:p14="http://schemas.microsoft.com/office/powerpoint/2010/main" val="40062975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1437" y="11074"/>
            <a:ext cx="7289175" cy="523220"/>
          </a:xfrm>
          <a:prstGeom prst="rect">
            <a:avLst/>
          </a:prstGeom>
        </p:spPr>
        <p:txBody>
          <a:bodyPr wrap="none">
            <a:spAutoFit/>
          </a:bodyPr>
          <a:lstStyle/>
          <a:p>
            <a:pPr algn="ctr"/>
            <a:r>
              <a:rPr lang="en-US" sz="2800" b="1" u="sng" dirty="0" smtClean="0"/>
              <a:t>Pretrial Bail </a:t>
            </a:r>
            <a:r>
              <a:rPr lang="mr-IN" sz="2800" b="1" u="sng" dirty="0" smtClean="0"/>
              <a:t>–</a:t>
            </a:r>
            <a:r>
              <a:rPr lang="en-US" sz="2800" b="1" u="sng" dirty="0" smtClean="0"/>
              <a:t> Bail Statistics by Race and Gender</a:t>
            </a:r>
            <a:endParaRPr lang="en-US" sz="2800" b="1" u="sng" dirty="0"/>
          </a:p>
        </p:txBody>
      </p:sp>
      <p:pic>
        <p:nvPicPr>
          <p:cNvPr id="5" name="Picture 4" descr="Screen Shot 2021-04-07 at 11.11.30 AM.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1010796"/>
            <a:ext cx="5895119" cy="4472495"/>
          </a:xfrm>
          <a:prstGeom prst="rect">
            <a:avLst/>
          </a:prstGeom>
        </p:spPr>
      </p:pic>
      <p:pic>
        <p:nvPicPr>
          <p:cNvPr id="7" name="Picture 6" descr="Screen Shot 2021-04-07 at 11.16.53 AM.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845510" y="991642"/>
            <a:ext cx="6346489" cy="4770170"/>
          </a:xfrm>
          <a:prstGeom prst="rect">
            <a:avLst/>
          </a:prstGeom>
        </p:spPr>
      </p:pic>
      <p:sp>
        <p:nvSpPr>
          <p:cNvPr id="8" name="TextBox 7"/>
          <p:cNvSpPr txBox="1"/>
          <p:nvPr/>
        </p:nvSpPr>
        <p:spPr>
          <a:xfrm>
            <a:off x="539742" y="5984929"/>
            <a:ext cx="11281458" cy="830997"/>
          </a:xfrm>
          <a:prstGeom prst="rect">
            <a:avLst/>
          </a:prstGeom>
          <a:noFill/>
        </p:spPr>
        <p:txBody>
          <a:bodyPr wrap="square" rtlCol="0">
            <a:spAutoFit/>
          </a:bodyPr>
          <a:lstStyle/>
          <a:p>
            <a:pPr algn="ctr"/>
            <a:r>
              <a:rPr lang="en-US" sz="2400" b="1" dirty="0"/>
              <a:t>R</a:t>
            </a:r>
            <a:r>
              <a:rPr lang="en-US" sz="2400" b="1" dirty="0" smtClean="0"/>
              <a:t>acial disparities in Bail Amount remain </a:t>
            </a:r>
          </a:p>
          <a:p>
            <a:pPr algn="ctr"/>
            <a:r>
              <a:rPr lang="en-US" sz="2400" b="1" dirty="0" smtClean="0"/>
              <a:t>regardless of Gender and Violent </a:t>
            </a:r>
            <a:r>
              <a:rPr lang="en-US" sz="2400" b="1" dirty="0"/>
              <a:t>S</a:t>
            </a:r>
            <a:r>
              <a:rPr lang="en-US" sz="2400" b="1" dirty="0" smtClean="0"/>
              <a:t>tatus of alleged offense.</a:t>
            </a:r>
          </a:p>
        </p:txBody>
      </p:sp>
      <p:sp>
        <p:nvSpPr>
          <p:cNvPr id="2" name="TextBox 1"/>
          <p:cNvSpPr txBox="1"/>
          <p:nvPr/>
        </p:nvSpPr>
        <p:spPr>
          <a:xfrm>
            <a:off x="8208657" y="5609508"/>
            <a:ext cx="2713303" cy="276999"/>
          </a:xfrm>
          <a:prstGeom prst="rect">
            <a:avLst/>
          </a:prstGeom>
          <a:noFill/>
        </p:spPr>
        <p:txBody>
          <a:bodyPr wrap="none" rtlCol="0">
            <a:spAutoFit/>
          </a:bodyPr>
          <a:lstStyle/>
          <a:p>
            <a:r>
              <a:rPr lang="en-US" sz="1200" dirty="0" smtClean="0"/>
              <a:t>* Note: ND stands for “Not Determined”</a:t>
            </a:r>
            <a:endParaRPr lang="en-US" sz="1200" dirty="0"/>
          </a:p>
        </p:txBody>
      </p:sp>
    </p:spTree>
    <p:extLst>
      <p:ext uri="{BB962C8B-B14F-4D97-AF65-F5344CB8AC3E}">
        <p14:creationId xmlns:p14="http://schemas.microsoft.com/office/powerpoint/2010/main" val="16087105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n_race_year.png"/>
          <p:cNvPicPr>
            <a:picLocks noChangeAspect="1"/>
          </p:cNvPicPr>
          <p:nvPr/>
        </p:nvPicPr>
        <p:blipFill rotWithShape="1">
          <a:blip r:embed="rId2" cstate="print">
            <a:extLst>
              <a:ext uri="{28A0092B-C50C-407E-A947-70E740481C1C}">
                <a14:useLocalDpi xmlns:a14="http://schemas.microsoft.com/office/drawing/2010/main" val="0"/>
              </a:ext>
            </a:extLst>
          </a:blip>
          <a:srcRect b="1513"/>
          <a:stretch/>
        </p:blipFill>
        <p:spPr>
          <a:xfrm>
            <a:off x="92791" y="498099"/>
            <a:ext cx="10600598" cy="6359901"/>
          </a:xfrm>
          <a:prstGeom prst="rect">
            <a:avLst/>
          </a:prstGeom>
        </p:spPr>
      </p:pic>
      <p:sp>
        <p:nvSpPr>
          <p:cNvPr id="8" name="Rectangle 7"/>
          <p:cNvSpPr/>
          <p:nvPr/>
        </p:nvSpPr>
        <p:spPr>
          <a:xfrm>
            <a:off x="2730652" y="-51093"/>
            <a:ext cx="6730745" cy="523220"/>
          </a:xfrm>
          <a:prstGeom prst="rect">
            <a:avLst/>
          </a:prstGeom>
        </p:spPr>
        <p:txBody>
          <a:bodyPr wrap="none">
            <a:spAutoFit/>
          </a:bodyPr>
          <a:lstStyle/>
          <a:p>
            <a:pPr algn="ctr"/>
            <a:r>
              <a:rPr lang="en-US" sz="2800" b="1" u="sng" dirty="0" smtClean="0"/>
              <a:t>Pretrial Bail </a:t>
            </a:r>
            <a:r>
              <a:rPr lang="mr-IN" sz="2800" b="1" u="sng" dirty="0" smtClean="0"/>
              <a:t>–</a:t>
            </a:r>
            <a:r>
              <a:rPr lang="en-US" sz="2800" b="1" u="sng" dirty="0" smtClean="0"/>
              <a:t> Mean Bail by Race, 2014-2021</a:t>
            </a:r>
            <a:endParaRPr lang="en-US" sz="2800" b="1" u="sng" dirty="0"/>
          </a:p>
        </p:txBody>
      </p:sp>
      <p:sp>
        <p:nvSpPr>
          <p:cNvPr id="10" name="TextBox 9"/>
          <p:cNvSpPr txBox="1"/>
          <p:nvPr/>
        </p:nvSpPr>
        <p:spPr>
          <a:xfrm>
            <a:off x="8739340" y="3089875"/>
            <a:ext cx="3197319" cy="3046988"/>
          </a:xfrm>
          <a:prstGeom prst="rect">
            <a:avLst/>
          </a:prstGeom>
          <a:noFill/>
        </p:spPr>
        <p:txBody>
          <a:bodyPr wrap="square" rtlCol="0">
            <a:spAutoFit/>
          </a:bodyPr>
          <a:lstStyle/>
          <a:p>
            <a:pPr algn="ctr"/>
            <a:r>
              <a:rPr lang="en-US" sz="2400" b="1" dirty="0"/>
              <a:t>R</a:t>
            </a:r>
            <a:r>
              <a:rPr lang="en-US" sz="2400" b="1" dirty="0" smtClean="0"/>
              <a:t>acial disparities in Bail Amount have remained consistent throughout the time period of AI &amp; Risk Assessment Tool Implementation in Pretrial Bail Determinations</a:t>
            </a:r>
          </a:p>
        </p:txBody>
      </p:sp>
    </p:spTree>
    <p:extLst>
      <p:ext uri="{BB962C8B-B14F-4D97-AF65-F5344CB8AC3E}">
        <p14:creationId xmlns:p14="http://schemas.microsoft.com/office/powerpoint/2010/main" val="6391414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36475178"/>
              </p:ext>
            </p:extLst>
          </p:nvPr>
        </p:nvGraphicFramePr>
        <p:xfrm>
          <a:off x="452119" y="62976"/>
          <a:ext cx="11677713" cy="3256280"/>
        </p:xfrm>
        <a:graphic>
          <a:graphicData uri="http://schemas.openxmlformats.org/drawingml/2006/table">
            <a:tbl>
              <a:tblPr firstRow="1" bandRow="1">
                <a:tableStyleId>{5C22544A-7EE6-4342-B048-85BDC9FD1C3A}</a:tableStyleId>
              </a:tblPr>
              <a:tblGrid>
                <a:gridCol w="974718"/>
                <a:gridCol w="1193744"/>
                <a:gridCol w="1256832"/>
                <a:gridCol w="1256832"/>
                <a:gridCol w="1268903"/>
                <a:gridCol w="1212724"/>
                <a:gridCol w="1212987"/>
                <a:gridCol w="851193"/>
                <a:gridCol w="840812"/>
                <a:gridCol w="768350"/>
                <a:gridCol w="840618"/>
              </a:tblGrid>
              <a:tr h="370840">
                <a:tc>
                  <a:txBody>
                    <a:bodyPr/>
                    <a:lstStyle/>
                    <a:p>
                      <a:r>
                        <a:rPr lang="en-US" sz="1600" dirty="0" smtClean="0"/>
                        <a:t>Race</a:t>
                      </a:r>
                      <a:endParaRPr lang="en-US" sz="1600" dirty="0"/>
                    </a:p>
                  </a:txBody>
                  <a:tcPr/>
                </a:tc>
                <a:tc>
                  <a:txBody>
                    <a:bodyPr/>
                    <a:lstStyle/>
                    <a:p>
                      <a:r>
                        <a:rPr lang="en-US" sz="1600" dirty="0" smtClean="0"/>
                        <a:t>Total Number in</a:t>
                      </a:r>
                      <a:r>
                        <a:rPr lang="en-US" sz="1600" baseline="0" dirty="0" smtClean="0"/>
                        <a:t> Dataset</a:t>
                      </a:r>
                      <a:endParaRPr lang="en-US" sz="1600" dirty="0"/>
                    </a:p>
                  </a:txBody>
                  <a:tcPr/>
                </a:tc>
                <a:tc>
                  <a:txBody>
                    <a:bodyPr/>
                    <a:lstStyle/>
                    <a:p>
                      <a:r>
                        <a:rPr lang="en-US" sz="1600" dirty="0" smtClean="0"/>
                        <a:t>Percent</a:t>
                      </a:r>
                      <a:r>
                        <a:rPr lang="en-US" sz="1600" baseline="0" dirty="0" smtClean="0"/>
                        <a:t> of US Population</a:t>
                      </a:r>
                      <a:endParaRPr lang="en-US" sz="1600" dirty="0"/>
                    </a:p>
                  </a:txBody>
                  <a:tcPr/>
                </a:tc>
                <a:tc>
                  <a:txBody>
                    <a:bodyPr/>
                    <a:lstStyle/>
                    <a:p>
                      <a:r>
                        <a:rPr lang="en-US" sz="1600" dirty="0" smtClean="0"/>
                        <a:t>Percent</a:t>
                      </a:r>
                      <a:r>
                        <a:rPr lang="en-US" sz="1600" baseline="0" dirty="0" smtClean="0"/>
                        <a:t> of CT Population</a:t>
                      </a:r>
                      <a:endParaRPr lang="en-US" sz="1600" dirty="0"/>
                    </a:p>
                  </a:txBody>
                  <a:tcPr/>
                </a:tc>
                <a:tc>
                  <a:txBody>
                    <a:bodyPr/>
                    <a:lstStyle/>
                    <a:p>
                      <a:r>
                        <a:rPr lang="en-US" sz="1600" dirty="0" smtClean="0"/>
                        <a:t>Percent</a:t>
                      </a:r>
                      <a:r>
                        <a:rPr lang="en-US" sz="1600" baseline="0" dirty="0" smtClean="0"/>
                        <a:t> below the Poverty line</a:t>
                      </a:r>
                      <a:endParaRPr lang="en-US" sz="1600" dirty="0"/>
                    </a:p>
                  </a:txBody>
                  <a:tcPr/>
                </a:tc>
                <a:tc>
                  <a:txBody>
                    <a:bodyPr/>
                    <a:lstStyle/>
                    <a:p>
                      <a:r>
                        <a:rPr lang="en-US" sz="1600" dirty="0" smtClean="0"/>
                        <a:t>Percent of  Defendants</a:t>
                      </a:r>
                      <a:endParaRPr lang="en-US" sz="1600" dirty="0"/>
                    </a:p>
                  </a:txBody>
                  <a:tcPr/>
                </a:tc>
                <a:tc>
                  <a:txBody>
                    <a:bodyPr/>
                    <a:lstStyle/>
                    <a:p>
                      <a:r>
                        <a:rPr lang="en-US" sz="1600" dirty="0" smtClean="0"/>
                        <a:t>Bail &gt; $100K</a:t>
                      </a:r>
                      <a:endParaRPr lang="en-US" sz="1600" dirty="0"/>
                    </a:p>
                  </a:txBody>
                  <a:tcPr/>
                </a:tc>
                <a:tc>
                  <a:txBody>
                    <a:bodyPr/>
                    <a:lstStyle/>
                    <a:p>
                      <a:r>
                        <a:rPr lang="en-US" sz="1600" dirty="0" smtClean="0"/>
                        <a:t>Bail &gt; $50K</a:t>
                      </a:r>
                      <a:endParaRPr lang="en-US" sz="1600" dirty="0"/>
                    </a:p>
                  </a:txBody>
                  <a:tcPr/>
                </a:tc>
                <a:tc>
                  <a:txBody>
                    <a:bodyPr/>
                    <a:lstStyle/>
                    <a:p>
                      <a:r>
                        <a:rPr lang="en-US" sz="1600" dirty="0" smtClean="0"/>
                        <a:t>Bail &gt; $10K</a:t>
                      </a:r>
                      <a:endParaRPr lang="en-US" sz="1600" dirty="0"/>
                    </a:p>
                  </a:txBody>
                  <a:tcPr/>
                </a:tc>
                <a:tc>
                  <a:txBody>
                    <a:bodyPr/>
                    <a:lstStyle/>
                    <a:p>
                      <a:r>
                        <a:rPr lang="en-US" sz="1600" dirty="0" smtClean="0"/>
                        <a:t>Bail &gt; $5K</a:t>
                      </a:r>
                      <a:endParaRPr lang="en-US" sz="1600" dirty="0"/>
                    </a:p>
                  </a:txBody>
                  <a:tcPr/>
                </a:tc>
                <a:tc>
                  <a:txBody>
                    <a:bodyPr/>
                    <a:lstStyle/>
                    <a:p>
                      <a:r>
                        <a:rPr lang="en-US" sz="1600" dirty="0" smtClean="0"/>
                        <a:t>Bail  &gt; $1K</a:t>
                      </a:r>
                      <a:endParaRPr lang="en-US" sz="1600" dirty="0"/>
                    </a:p>
                  </a:txBody>
                  <a:tcPr/>
                </a:tc>
              </a:tr>
              <a:tr h="370840">
                <a:tc>
                  <a:txBody>
                    <a:bodyPr/>
                    <a:lstStyle/>
                    <a:p>
                      <a:pPr algn="ctr"/>
                      <a:r>
                        <a:rPr lang="en-US" sz="1600" dirty="0" smtClean="0"/>
                        <a:t>Black</a:t>
                      </a:r>
                      <a:endParaRPr lang="en-US" sz="1600" dirty="0"/>
                    </a:p>
                  </a:txBody>
                  <a:tcPr/>
                </a:tc>
                <a:tc>
                  <a:txBody>
                    <a:bodyPr/>
                    <a:lstStyle/>
                    <a:p>
                      <a:pPr algn="ctr"/>
                      <a:r>
                        <a:rPr lang="en-US" sz="1600" dirty="0" smtClean="0"/>
                        <a:t>2,206,677</a:t>
                      </a:r>
                      <a:endParaRPr lang="en-US" sz="1600" dirty="0"/>
                    </a:p>
                  </a:txBody>
                  <a:tcPr/>
                </a:tc>
                <a:tc>
                  <a:txBody>
                    <a:bodyPr/>
                    <a:lstStyle/>
                    <a:p>
                      <a:pPr algn="ctr"/>
                      <a:r>
                        <a:rPr lang="en-US" sz="1600" dirty="0" smtClean="0"/>
                        <a:t>12.2%</a:t>
                      </a:r>
                      <a:endParaRPr lang="en-US" sz="1600" dirty="0"/>
                    </a:p>
                  </a:txBody>
                  <a:tcPr/>
                </a:tc>
                <a:tc>
                  <a:txBody>
                    <a:bodyPr/>
                    <a:lstStyle/>
                    <a:p>
                      <a:pPr algn="ctr"/>
                      <a:r>
                        <a:rPr lang="en-US" sz="1600" dirty="0" smtClean="0">
                          <a:solidFill>
                            <a:schemeClr val="tx1"/>
                          </a:solidFill>
                        </a:rPr>
                        <a:t>11.1%</a:t>
                      </a:r>
                      <a:endParaRPr lang="en-US" sz="1600" dirty="0">
                        <a:solidFill>
                          <a:schemeClr val="tx1"/>
                        </a:solidFill>
                      </a:endParaRPr>
                    </a:p>
                  </a:txBody>
                  <a:tcPr/>
                </a:tc>
                <a:tc>
                  <a:txBody>
                    <a:bodyPr/>
                    <a:lstStyle/>
                    <a:p>
                      <a:pPr algn="ctr"/>
                      <a:r>
                        <a:rPr lang="en-US" sz="1600" dirty="0" smtClean="0">
                          <a:solidFill>
                            <a:schemeClr val="tx1"/>
                          </a:solidFill>
                        </a:rPr>
                        <a:t>21.2%</a:t>
                      </a:r>
                      <a:endParaRPr lang="en-US" sz="1600" dirty="0">
                        <a:solidFill>
                          <a:schemeClr val="tx1"/>
                        </a:solidFill>
                      </a:endParaRPr>
                    </a:p>
                  </a:txBody>
                  <a:tcPr/>
                </a:tc>
                <a:tc>
                  <a:txBody>
                    <a:bodyPr/>
                    <a:lstStyle/>
                    <a:p>
                      <a:pPr algn="ctr"/>
                      <a:r>
                        <a:rPr lang="en-US" sz="1600" dirty="0" smtClean="0">
                          <a:solidFill>
                            <a:schemeClr val="tx1"/>
                          </a:solidFill>
                        </a:rPr>
                        <a:t>41%</a:t>
                      </a:r>
                      <a:endParaRPr lang="en-US" sz="1600" dirty="0">
                        <a:solidFill>
                          <a:schemeClr val="tx1"/>
                        </a:solidFill>
                      </a:endParaRPr>
                    </a:p>
                  </a:txBody>
                  <a:tcPr/>
                </a:tc>
                <a:tc>
                  <a:txBody>
                    <a:bodyPr/>
                    <a:lstStyle/>
                    <a:p>
                      <a:pPr algn="ctr"/>
                      <a:r>
                        <a:rPr lang="en-US" sz="1600" dirty="0" smtClean="0"/>
                        <a:t>59%</a:t>
                      </a:r>
                      <a:endParaRPr lang="en-US" sz="1600" dirty="0"/>
                    </a:p>
                  </a:txBody>
                  <a:tcPr/>
                </a:tc>
                <a:tc>
                  <a:txBody>
                    <a:bodyPr/>
                    <a:lstStyle/>
                    <a:p>
                      <a:pPr algn="ctr"/>
                      <a:r>
                        <a:rPr lang="en-US" sz="1600" dirty="0" smtClean="0"/>
                        <a:t>76%</a:t>
                      </a:r>
                      <a:endParaRPr lang="en-US" sz="1600" dirty="0"/>
                    </a:p>
                  </a:txBody>
                  <a:tcPr/>
                </a:tc>
                <a:tc>
                  <a:txBody>
                    <a:bodyPr/>
                    <a:lstStyle/>
                    <a:p>
                      <a:pPr algn="ctr"/>
                      <a:r>
                        <a:rPr lang="en-US" sz="1600" dirty="0" smtClean="0"/>
                        <a:t>94%</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White</a:t>
                      </a:r>
                      <a:endParaRPr lang="en-US" sz="1600" dirty="0"/>
                    </a:p>
                  </a:txBody>
                  <a:tcPr/>
                </a:tc>
                <a:tc>
                  <a:txBody>
                    <a:bodyPr/>
                    <a:lstStyle/>
                    <a:p>
                      <a:pPr algn="ctr"/>
                      <a:r>
                        <a:rPr lang="en-US" sz="1600" dirty="0" smtClean="0"/>
                        <a:t>1,663,676</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solidFill>
                            <a:schemeClr val="tx1"/>
                          </a:solidFill>
                        </a:rPr>
                        <a:t>74.6%</a:t>
                      </a:r>
                      <a:endParaRPr lang="en-US" sz="1600" dirty="0">
                        <a:solidFill>
                          <a:schemeClr val="tx1"/>
                        </a:solidFill>
                      </a:endParaRPr>
                    </a:p>
                  </a:txBody>
                  <a:tcPr/>
                </a:tc>
                <a:tc>
                  <a:txBody>
                    <a:bodyPr/>
                    <a:lstStyle/>
                    <a:p>
                      <a:pPr algn="ctr"/>
                      <a:r>
                        <a:rPr lang="en-US" sz="1600" dirty="0" smtClean="0">
                          <a:solidFill>
                            <a:schemeClr val="tx1"/>
                          </a:solidFill>
                        </a:rPr>
                        <a:t>9%</a:t>
                      </a:r>
                      <a:endParaRPr lang="en-US" sz="1600" dirty="0">
                        <a:solidFill>
                          <a:schemeClr val="tx1"/>
                        </a:solidFill>
                      </a:endParaRPr>
                    </a:p>
                  </a:txBody>
                  <a:tcPr/>
                </a:tc>
                <a:tc>
                  <a:txBody>
                    <a:bodyPr/>
                    <a:lstStyle/>
                    <a:p>
                      <a:pPr algn="ctr"/>
                      <a:r>
                        <a:rPr lang="en-US" sz="1600" dirty="0" smtClean="0">
                          <a:solidFill>
                            <a:schemeClr val="tx1"/>
                          </a:solidFill>
                        </a:rPr>
                        <a:t>31%</a:t>
                      </a:r>
                      <a:endParaRPr lang="en-US" sz="1600" dirty="0">
                        <a:solidFill>
                          <a:schemeClr val="tx1"/>
                        </a:solidFill>
                      </a:endParaRPr>
                    </a:p>
                  </a:txBody>
                  <a:tcPr/>
                </a:tc>
                <a:tc>
                  <a:txBody>
                    <a:bodyPr/>
                    <a:lstStyle/>
                    <a:p>
                      <a:pPr algn="ctr"/>
                      <a:r>
                        <a:rPr lang="en-US" sz="1600" dirty="0" smtClean="0"/>
                        <a:t>39%</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t>89%</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98%</a:t>
                      </a:r>
                      <a:endParaRPr lang="en-US" sz="1600" dirty="0"/>
                    </a:p>
                  </a:txBody>
                  <a:tcPr/>
                </a:tc>
              </a:tr>
              <a:tr h="370840">
                <a:tc>
                  <a:txBody>
                    <a:bodyPr/>
                    <a:lstStyle/>
                    <a:p>
                      <a:pPr algn="ctr"/>
                      <a:r>
                        <a:rPr lang="en-US" sz="1600" dirty="0" smtClean="0"/>
                        <a:t>Hispanic</a:t>
                      </a:r>
                      <a:endParaRPr lang="en-US" sz="1600" dirty="0"/>
                    </a:p>
                  </a:txBody>
                  <a:tcPr/>
                </a:tc>
                <a:tc>
                  <a:txBody>
                    <a:bodyPr/>
                    <a:lstStyle/>
                    <a:p>
                      <a:pPr algn="ctr"/>
                      <a:r>
                        <a:rPr lang="en-US" sz="1600" dirty="0" smtClean="0"/>
                        <a:t>1,432,744</a:t>
                      </a:r>
                      <a:endParaRPr lang="en-US" sz="1600" dirty="0"/>
                    </a:p>
                  </a:txBody>
                  <a:tcPr/>
                </a:tc>
                <a:tc>
                  <a:txBody>
                    <a:bodyPr/>
                    <a:lstStyle/>
                    <a:p>
                      <a:pPr algn="ctr"/>
                      <a:r>
                        <a:rPr lang="en-US" sz="1600" dirty="0" smtClean="0"/>
                        <a:t>18.5%</a:t>
                      </a:r>
                      <a:endParaRPr lang="en-US" sz="1600" dirty="0"/>
                    </a:p>
                  </a:txBody>
                  <a:tcPr/>
                </a:tc>
                <a:tc>
                  <a:txBody>
                    <a:bodyPr/>
                    <a:lstStyle/>
                    <a:p>
                      <a:pPr algn="ctr"/>
                      <a:r>
                        <a:rPr lang="en-US" sz="1600" dirty="0" smtClean="0">
                          <a:solidFill>
                            <a:schemeClr val="tx1"/>
                          </a:solidFill>
                        </a:rPr>
                        <a:t>16.9%</a:t>
                      </a:r>
                      <a:endParaRPr lang="en-US" sz="16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17.2%</a:t>
                      </a:r>
                    </a:p>
                  </a:txBody>
                  <a:tcPr/>
                </a:tc>
                <a:tc>
                  <a:txBody>
                    <a:bodyPr/>
                    <a:lstStyle/>
                    <a:p>
                      <a:pPr algn="ctr"/>
                      <a:r>
                        <a:rPr lang="en-US" sz="1600" dirty="0" smtClean="0">
                          <a:solidFill>
                            <a:schemeClr val="tx1"/>
                          </a:solidFill>
                        </a:rPr>
                        <a:t>26%</a:t>
                      </a:r>
                      <a:endParaRPr lang="en-US" sz="1600" dirty="0">
                        <a:solidFill>
                          <a:schemeClr val="tx1"/>
                        </a:solidFill>
                      </a:endParaRPr>
                    </a:p>
                  </a:txBody>
                  <a:tcPr/>
                </a:tc>
                <a:tc>
                  <a:txBody>
                    <a:bodyPr/>
                    <a:lstStyle/>
                    <a:p>
                      <a:pPr algn="ctr"/>
                      <a:r>
                        <a:rPr lang="en-US" sz="1600" dirty="0" smtClean="0"/>
                        <a:t>55%</a:t>
                      </a:r>
                      <a:endParaRPr lang="en-US" sz="1600" dirty="0"/>
                    </a:p>
                  </a:txBody>
                  <a:tcPr/>
                </a:tc>
                <a:tc>
                  <a:txBody>
                    <a:bodyPr/>
                    <a:lstStyle/>
                    <a:p>
                      <a:pPr algn="ctr"/>
                      <a:r>
                        <a:rPr lang="en-US" sz="1600" dirty="0" smtClean="0"/>
                        <a:t>74%</a:t>
                      </a:r>
                      <a:endParaRPr lang="en-US" sz="1600" dirty="0"/>
                    </a:p>
                  </a:txBody>
                  <a:tcPr/>
                </a:tc>
                <a:tc>
                  <a:txBody>
                    <a:bodyPr/>
                    <a:lstStyle/>
                    <a:p>
                      <a:pPr algn="ctr"/>
                      <a:r>
                        <a:rPr lang="en-US" sz="1600" dirty="0" smtClean="0"/>
                        <a:t>93%</a:t>
                      </a:r>
                      <a:endParaRPr lang="en-US" sz="1600" dirty="0"/>
                    </a:p>
                  </a:txBody>
                  <a:tcPr/>
                </a:tc>
                <a:tc>
                  <a:txBody>
                    <a:bodyPr/>
                    <a:lstStyle/>
                    <a:p>
                      <a:pPr algn="ctr"/>
                      <a:r>
                        <a:rPr lang="en-US" sz="1600" dirty="0" smtClean="0"/>
                        <a:t>96%</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Asian</a:t>
                      </a:r>
                      <a:endParaRPr lang="en-US" sz="1600" dirty="0"/>
                    </a:p>
                  </a:txBody>
                  <a:tcPr/>
                </a:tc>
                <a:tc>
                  <a:txBody>
                    <a:bodyPr/>
                    <a:lstStyle/>
                    <a:p>
                      <a:pPr algn="ctr"/>
                      <a:r>
                        <a:rPr lang="en-US" sz="1600" dirty="0" smtClean="0"/>
                        <a:t>31,994</a:t>
                      </a:r>
                      <a:endParaRPr lang="en-US" sz="1600" dirty="0"/>
                    </a:p>
                  </a:txBody>
                  <a:tcPr/>
                </a:tc>
                <a:tc>
                  <a:txBody>
                    <a:bodyPr/>
                    <a:lstStyle/>
                    <a:p>
                      <a:pPr algn="ctr"/>
                      <a:r>
                        <a:rPr lang="en-US" sz="1600" dirty="0" smtClean="0"/>
                        <a:t>5.6%</a:t>
                      </a:r>
                      <a:endParaRPr lang="en-US" sz="1600" dirty="0"/>
                    </a:p>
                  </a:txBody>
                  <a:tcPr/>
                </a:tc>
                <a:tc>
                  <a:txBody>
                    <a:bodyPr/>
                    <a:lstStyle/>
                    <a:p>
                      <a:pPr algn="ctr"/>
                      <a:r>
                        <a:rPr lang="en-US" sz="1600" dirty="0" smtClean="0"/>
                        <a:t>4.7%</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0.6%</a:t>
                      </a:r>
                      <a:endParaRPr lang="en-US" sz="1600" dirty="0"/>
                    </a:p>
                  </a:txBody>
                  <a:tcPr/>
                </a:tc>
                <a:tc>
                  <a:txBody>
                    <a:bodyPr/>
                    <a:lstStyle/>
                    <a:p>
                      <a:pPr algn="ctr"/>
                      <a:r>
                        <a:rPr lang="en-US" sz="1600" dirty="0" smtClean="0"/>
                        <a:t>49%</a:t>
                      </a:r>
                      <a:endParaRPr lang="en-US" sz="1600" dirty="0"/>
                    </a:p>
                  </a:txBody>
                  <a:tcPr/>
                </a:tc>
                <a:tc>
                  <a:txBody>
                    <a:bodyPr/>
                    <a:lstStyle/>
                    <a:p>
                      <a:pPr algn="ctr"/>
                      <a:r>
                        <a:rPr lang="en-US" sz="1600" dirty="0" smtClean="0"/>
                        <a:t>68%</a:t>
                      </a:r>
                      <a:endParaRPr lang="en-US" sz="1600" dirty="0"/>
                    </a:p>
                  </a:txBody>
                  <a:tcPr/>
                </a:tc>
                <a:tc>
                  <a:txBody>
                    <a:bodyPr/>
                    <a:lstStyle/>
                    <a:p>
                      <a:pPr algn="ctr"/>
                      <a:r>
                        <a:rPr lang="en-US" sz="1600" dirty="0" smtClean="0"/>
                        <a:t>88%</a:t>
                      </a:r>
                      <a:endParaRPr lang="en-US" sz="1600" dirty="0"/>
                    </a:p>
                  </a:txBody>
                  <a:tcPr/>
                </a:tc>
                <a:tc>
                  <a:txBody>
                    <a:bodyPr/>
                    <a:lstStyle/>
                    <a:p>
                      <a:pPr algn="ctr"/>
                      <a:r>
                        <a:rPr lang="en-US" sz="1600" dirty="0" smtClean="0"/>
                        <a:t>94%</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Native Amer.</a:t>
                      </a:r>
                      <a:endParaRPr lang="en-US" sz="1600" dirty="0"/>
                    </a:p>
                  </a:txBody>
                  <a:tcPr/>
                </a:tc>
                <a:tc>
                  <a:txBody>
                    <a:bodyPr/>
                    <a:lstStyle/>
                    <a:p>
                      <a:pPr algn="ctr"/>
                      <a:r>
                        <a:rPr lang="en-US" sz="1600" dirty="0" smtClean="0"/>
                        <a:t>16,758</a:t>
                      </a:r>
                      <a:endParaRPr lang="en-US" sz="1600" dirty="0"/>
                    </a:p>
                  </a:txBody>
                  <a:tcPr/>
                </a:tc>
                <a:tc>
                  <a:txBody>
                    <a:bodyPr/>
                    <a:lstStyle/>
                    <a:p>
                      <a:pPr algn="ctr"/>
                      <a:r>
                        <a:rPr lang="en-US" sz="1600" dirty="0" smtClean="0"/>
                        <a:t>0.7%</a:t>
                      </a:r>
                      <a:endParaRPr lang="en-US" sz="1600" dirty="0"/>
                    </a:p>
                  </a:txBody>
                  <a:tcPr/>
                </a:tc>
                <a:tc>
                  <a:txBody>
                    <a:bodyPr/>
                    <a:lstStyle/>
                    <a:p>
                      <a:pPr algn="ctr"/>
                      <a:r>
                        <a:rPr lang="en-US" sz="1600" dirty="0" smtClean="0"/>
                        <a:t>0.3%</a:t>
                      </a:r>
                      <a:endParaRPr lang="en-US" sz="1600" dirty="0"/>
                    </a:p>
                  </a:txBody>
                  <a:tcPr/>
                </a:tc>
                <a:tc>
                  <a:txBody>
                    <a:bodyPr/>
                    <a:lstStyle/>
                    <a:p>
                      <a:pPr algn="ctr"/>
                      <a:r>
                        <a:rPr lang="en-US" sz="1600" dirty="0" smtClean="0"/>
                        <a:t>24.2%</a:t>
                      </a:r>
                      <a:endParaRPr lang="en-US" sz="1600" dirty="0"/>
                    </a:p>
                  </a:txBody>
                  <a:tcPr/>
                </a:tc>
                <a:tc>
                  <a:txBody>
                    <a:bodyPr/>
                    <a:lstStyle/>
                    <a:p>
                      <a:pPr algn="ctr"/>
                      <a:r>
                        <a:rPr lang="en-US" sz="1600" dirty="0" smtClean="0"/>
                        <a:t>0.3%</a:t>
                      </a:r>
                      <a:endParaRPr lang="en-US" sz="1600" dirty="0"/>
                    </a:p>
                  </a:txBody>
                  <a:tcPr/>
                </a:tc>
                <a:tc>
                  <a:txBody>
                    <a:bodyPr/>
                    <a:lstStyle/>
                    <a:p>
                      <a:pPr algn="ctr"/>
                      <a:r>
                        <a:rPr lang="en-US" sz="1600" dirty="0" smtClean="0"/>
                        <a:t>52%</a:t>
                      </a:r>
                      <a:endParaRPr lang="en-US" sz="1600" dirty="0"/>
                    </a:p>
                  </a:txBody>
                  <a:tcPr/>
                </a:tc>
                <a:tc>
                  <a:txBody>
                    <a:bodyPr/>
                    <a:lstStyle/>
                    <a:p>
                      <a:pPr algn="ctr"/>
                      <a:r>
                        <a:rPr lang="en-US" sz="1600" dirty="0" smtClean="0"/>
                        <a:t>73%</a:t>
                      </a:r>
                      <a:endParaRPr lang="en-US" sz="1600" dirty="0"/>
                    </a:p>
                  </a:txBody>
                  <a:tcPr/>
                </a:tc>
                <a:tc>
                  <a:txBody>
                    <a:bodyPr/>
                    <a:lstStyle/>
                    <a:p>
                      <a:pPr algn="ctr"/>
                      <a:r>
                        <a:rPr lang="en-US" sz="1600" dirty="0" smtClean="0"/>
                        <a:t>92%</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100%</a:t>
                      </a:r>
                      <a:endParaRPr lang="en-US" sz="1600" dirty="0"/>
                    </a:p>
                  </a:txBody>
                  <a:tcPr/>
                </a:tc>
              </a:tr>
              <a:tr h="370840">
                <a:tc>
                  <a:txBody>
                    <a:bodyPr/>
                    <a:lstStyle/>
                    <a:p>
                      <a:pPr algn="ctr"/>
                      <a:r>
                        <a:rPr lang="en-US" sz="1600" dirty="0" smtClean="0"/>
                        <a:t>TOTAL</a:t>
                      </a:r>
                      <a:endParaRPr lang="en-US" sz="1600" dirty="0"/>
                    </a:p>
                  </a:txBody>
                  <a:tcPr/>
                </a:tc>
                <a:tc>
                  <a:txBody>
                    <a:bodyPr/>
                    <a:lstStyle/>
                    <a:p>
                      <a:pPr algn="ctr"/>
                      <a:r>
                        <a:rPr lang="en-US" sz="1600" dirty="0" smtClean="0"/>
                        <a:t>5,351,849</a:t>
                      </a:r>
                      <a:endParaRPr lang="en-US" sz="1600" dirty="0"/>
                    </a:p>
                  </a:txBody>
                  <a:tcPr/>
                </a:tc>
                <a:tc>
                  <a:txBody>
                    <a:bodyPr/>
                    <a:lstStyle/>
                    <a:p>
                      <a:pPr algn="ctr"/>
                      <a:endParaRPr lang="en-US" sz="1600" dirty="0"/>
                    </a:p>
                  </a:txBody>
                  <a:tcPr/>
                </a:tc>
                <a:tc>
                  <a:txBody>
                    <a:bodyPr/>
                    <a:lstStyle/>
                    <a:p>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5" name="TextBox 4"/>
          <p:cNvSpPr txBox="1"/>
          <p:nvPr/>
        </p:nvSpPr>
        <p:spPr>
          <a:xfrm>
            <a:off x="0" y="6611779"/>
            <a:ext cx="8930650" cy="246221"/>
          </a:xfrm>
          <a:prstGeom prst="rect">
            <a:avLst/>
          </a:prstGeom>
          <a:noFill/>
        </p:spPr>
        <p:txBody>
          <a:bodyPr wrap="none" rtlCol="0">
            <a:spAutoFit/>
          </a:bodyPr>
          <a:lstStyle/>
          <a:p>
            <a:r>
              <a:rPr lang="en-US" sz="1000" dirty="0"/>
              <a:t>https://www.visualcapitalist.com/visualizing-u-s-population-by-race/; https://www.statista.com/statistics/1025507/connecticut-population-distribution-ethnicity-race/</a:t>
            </a:r>
          </a:p>
        </p:txBody>
      </p:sp>
      <p:graphicFrame>
        <p:nvGraphicFramePr>
          <p:cNvPr id="8" name="Table 7"/>
          <p:cNvGraphicFramePr>
            <a:graphicFrameLocks noGrp="1"/>
          </p:cNvGraphicFramePr>
          <p:nvPr>
            <p:extLst>
              <p:ext uri="{D42A27DB-BD31-4B8C-83A1-F6EECF244321}">
                <p14:modId xmlns:p14="http://schemas.microsoft.com/office/powerpoint/2010/main" val="110472695"/>
              </p:ext>
            </p:extLst>
          </p:nvPr>
        </p:nvGraphicFramePr>
        <p:xfrm>
          <a:off x="458685" y="3396225"/>
          <a:ext cx="11671147" cy="3256280"/>
        </p:xfrm>
        <a:graphic>
          <a:graphicData uri="http://schemas.openxmlformats.org/drawingml/2006/table">
            <a:tbl>
              <a:tblPr firstRow="1" bandRow="1">
                <a:tableStyleId>{5C22544A-7EE6-4342-B048-85BDC9FD1C3A}</a:tableStyleId>
              </a:tblPr>
              <a:tblGrid>
                <a:gridCol w="974171"/>
                <a:gridCol w="1193073"/>
                <a:gridCol w="1256125"/>
                <a:gridCol w="1256125"/>
                <a:gridCol w="1263156"/>
                <a:gridCol w="1217075"/>
                <a:gridCol w="1212305"/>
                <a:gridCol w="850714"/>
                <a:gridCol w="840339"/>
                <a:gridCol w="767918"/>
                <a:gridCol w="840146"/>
              </a:tblGrid>
              <a:tr h="370840">
                <a:tc>
                  <a:txBody>
                    <a:bodyPr/>
                    <a:lstStyle/>
                    <a:p>
                      <a:r>
                        <a:rPr lang="en-US" sz="1600" dirty="0" smtClean="0"/>
                        <a:t>Race</a:t>
                      </a:r>
                      <a:endParaRPr lang="en-US" sz="1600" dirty="0"/>
                    </a:p>
                  </a:txBody>
                  <a:tcPr/>
                </a:tc>
                <a:tc>
                  <a:txBody>
                    <a:bodyPr/>
                    <a:lstStyle/>
                    <a:p>
                      <a:r>
                        <a:rPr lang="en-US" sz="1600" dirty="0" smtClean="0"/>
                        <a:t>Total Number in Dataset</a:t>
                      </a:r>
                      <a:endParaRPr lang="en-US" sz="1600" dirty="0"/>
                    </a:p>
                  </a:txBody>
                  <a:tcPr/>
                </a:tc>
                <a:tc>
                  <a:txBody>
                    <a:bodyPr/>
                    <a:lstStyle/>
                    <a:p>
                      <a:r>
                        <a:rPr lang="en-US" sz="1600" dirty="0" smtClean="0"/>
                        <a:t>Percent</a:t>
                      </a:r>
                      <a:r>
                        <a:rPr lang="en-US" sz="1600" baseline="0" dirty="0" smtClean="0"/>
                        <a:t> of US Population</a:t>
                      </a:r>
                      <a:endParaRPr lang="en-US" sz="1600" dirty="0"/>
                    </a:p>
                  </a:txBody>
                  <a:tcPr/>
                </a:tc>
                <a:tc>
                  <a:txBody>
                    <a:bodyPr/>
                    <a:lstStyle/>
                    <a:p>
                      <a:r>
                        <a:rPr lang="en-US" sz="1600" dirty="0" smtClean="0"/>
                        <a:t>Percent</a:t>
                      </a:r>
                      <a:r>
                        <a:rPr lang="en-US" sz="1600" baseline="0" dirty="0" smtClean="0"/>
                        <a:t> of CT Population</a:t>
                      </a:r>
                      <a:endParaRPr lang="en-US" sz="1600" dirty="0"/>
                    </a:p>
                  </a:txBody>
                  <a:tcPr/>
                </a:tc>
                <a:tc>
                  <a:txBody>
                    <a:bodyPr/>
                    <a:lstStyle/>
                    <a:p>
                      <a:r>
                        <a:rPr lang="en-US" sz="1600" dirty="0" smtClean="0"/>
                        <a:t>Percent</a:t>
                      </a:r>
                      <a:r>
                        <a:rPr lang="en-US" sz="1600" baseline="0" dirty="0" smtClean="0"/>
                        <a:t> below the Poverty line</a:t>
                      </a:r>
                      <a:endParaRPr lang="en-US" sz="1600" dirty="0"/>
                    </a:p>
                  </a:txBody>
                  <a:tcPr/>
                </a:tc>
                <a:tc>
                  <a:txBody>
                    <a:bodyPr/>
                    <a:lstStyle/>
                    <a:p>
                      <a:r>
                        <a:rPr lang="en-US" sz="1600" dirty="0" smtClean="0"/>
                        <a:t>Percent of  Defendants</a:t>
                      </a:r>
                      <a:endParaRPr lang="en-US" sz="1600" dirty="0"/>
                    </a:p>
                  </a:txBody>
                  <a:tcPr/>
                </a:tc>
                <a:tc>
                  <a:txBody>
                    <a:bodyPr/>
                    <a:lstStyle/>
                    <a:p>
                      <a:r>
                        <a:rPr lang="en-US" sz="1600" dirty="0" smtClean="0"/>
                        <a:t>Bail &gt; $100K</a:t>
                      </a:r>
                      <a:endParaRPr lang="en-US" sz="1600" dirty="0"/>
                    </a:p>
                  </a:txBody>
                  <a:tcPr/>
                </a:tc>
                <a:tc>
                  <a:txBody>
                    <a:bodyPr/>
                    <a:lstStyle/>
                    <a:p>
                      <a:r>
                        <a:rPr lang="en-US" sz="1600" dirty="0" smtClean="0"/>
                        <a:t>Bail &gt; $50K</a:t>
                      </a:r>
                      <a:endParaRPr lang="en-US" sz="1600" dirty="0"/>
                    </a:p>
                  </a:txBody>
                  <a:tcPr/>
                </a:tc>
                <a:tc>
                  <a:txBody>
                    <a:bodyPr/>
                    <a:lstStyle/>
                    <a:p>
                      <a:r>
                        <a:rPr lang="en-US" sz="1600" dirty="0" smtClean="0"/>
                        <a:t>Bail &gt; $10K</a:t>
                      </a:r>
                      <a:endParaRPr lang="en-US" sz="1600" dirty="0"/>
                    </a:p>
                  </a:txBody>
                  <a:tcPr/>
                </a:tc>
                <a:tc>
                  <a:txBody>
                    <a:bodyPr/>
                    <a:lstStyle/>
                    <a:p>
                      <a:r>
                        <a:rPr lang="en-US" sz="1600" dirty="0" smtClean="0"/>
                        <a:t>Bail &gt; $5K</a:t>
                      </a:r>
                      <a:endParaRPr lang="en-US" sz="1600" dirty="0"/>
                    </a:p>
                  </a:txBody>
                  <a:tcPr/>
                </a:tc>
                <a:tc>
                  <a:txBody>
                    <a:bodyPr/>
                    <a:lstStyle/>
                    <a:p>
                      <a:r>
                        <a:rPr lang="en-US" sz="1600" dirty="0" smtClean="0"/>
                        <a:t>Bail  &gt; $1K</a:t>
                      </a:r>
                      <a:endParaRPr lang="en-US" sz="1600" dirty="0"/>
                    </a:p>
                  </a:txBody>
                  <a:tcPr/>
                </a:tc>
              </a:tr>
              <a:tr h="370840">
                <a:tc>
                  <a:txBody>
                    <a:bodyPr/>
                    <a:lstStyle/>
                    <a:p>
                      <a:pPr algn="ctr"/>
                      <a:r>
                        <a:rPr lang="en-US" sz="1600" dirty="0" smtClean="0"/>
                        <a:t>Black</a:t>
                      </a:r>
                      <a:endParaRPr lang="en-US" sz="1600" dirty="0"/>
                    </a:p>
                  </a:txBody>
                  <a:tcPr/>
                </a:tc>
                <a:tc>
                  <a:txBody>
                    <a:bodyPr/>
                    <a:lstStyle/>
                    <a:p>
                      <a:pPr algn="ctr"/>
                      <a:r>
                        <a:rPr lang="en-US" sz="1600" dirty="0" smtClean="0"/>
                        <a:t>81089</a:t>
                      </a:r>
                      <a:endParaRPr lang="en-US" sz="1600" dirty="0"/>
                    </a:p>
                  </a:txBody>
                  <a:tcPr/>
                </a:tc>
                <a:tc>
                  <a:txBody>
                    <a:bodyPr/>
                    <a:lstStyle/>
                    <a:p>
                      <a:pPr algn="ctr"/>
                      <a:r>
                        <a:rPr lang="en-US" sz="1600" dirty="0" smtClean="0"/>
                        <a:t>12.2%</a:t>
                      </a:r>
                      <a:endParaRPr lang="en-US" sz="1600" dirty="0"/>
                    </a:p>
                  </a:txBody>
                  <a:tcPr/>
                </a:tc>
                <a:tc>
                  <a:txBody>
                    <a:bodyPr/>
                    <a:lstStyle/>
                    <a:p>
                      <a:pPr algn="ctr"/>
                      <a:r>
                        <a:rPr lang="en-US" sz="1600" dirty="0" smtClean="0"/>
                        <a:t>11.1%</a:t>
                      </a:r>
                      <a:endParaRPr lang="en-US" sz="1600" dirty="0"/>
                    </a:p>
                  </a:txBody>
                  <a:tcPr/>
                </a:tc>
                <a:tc>
                  <a:txBody>
                    <a:bodyPr/>
                    <a:lstStyle/>
                    <a:p>
                      <a:pPr algn="ctr"/>
                      <a:r>
                        <a:rPr lang="en-US" sz="1600" dirty="0" smtClean="0"/>
                        <a:t>21.2%</a:t>
                      </a:r>
                      <a:endParaRPr lang="en-US" sz="1600" dirty="0"/>
                    </a:p>
                  </a:txBody>
                  <a:tcPr/>
                </a:tc>
                <a:tc>
                  <a:txBody>
                    <a:bodyPr/>
                    <a:lstStyle/>
                    <a:p>
                      <a:pPr algn="ctr"/>
                      <a:r>
                        <a:rPr lang="en-US" sz="1600" dirty="0" smtClean="0"/>
                        <a:t>55%</a:t>
                      </a:r>
                      <a:endParaRPr lang="en-US" sz="1600" dirty="0"/>
                    </a:p>
                  </a:txBody>
                  <a:tcPr/>
                </a:tc>
                <a:tc>
                  <a:txBody>
                    <a:bodyPr/>
                    <a:lstStyle/>
                    <a:p>
                      <a:pPr algn="ctr"/>
                      <a:r>
                        <a:rPr lang="en-US" sz="1600" dirty="0" smtClean="0"/>
                        <a:t>82%</a:t>
                      </a:r>
                      <a:endParaRPr lang="en-US" sz="1600" dirty="0"/>
                    </a:p>
                  </a:txBody>
                  <a:tcPr/>
                </a:tc>
                <a:tc>
                  <a:txBody>
                    <a:bodyPr/>
                    <a:lstStyle/>
                    <a:p>
                      <a:pPr algn="ctr"/>
                      <a:r>
                        <a:rPr lang="en-US" sz="1600" dirty="0" smtClean="0"/>
                        <a:t>92%</a:t>
                      </a:r>
                      <a:endParaRPr lang="en-US" sz="1600" dirty="0"/>
                    </a:p>
                  </a:txBody>
                  <a:tcPr/>
                </a:tc>
                <a:tc>
                  <a:txBody>
                    <a:bodyPr/>
                    <a:lstStyle/>
                    <a:p>
                      <a:pPr algn="ctr"/>
                      <a:r>
                        <a:rPr lang="en-US" sz="1600" dirty="0" smtClean="0"/>
                        <a:t>96%</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98%</a:t>
                      </a:r>
                      <a:endParaRPr lang="en-US" sz="1600" dirty="0"/>
                    </a:p>
                  </a:txBody>
                  <a:tcPr/>
                </a:tc>
              </a:tr>
              <a:tr h="370840">
                <a:tc>
                  <a:txBody>
                    <a:bodyPr/>
                    <a:lstStyle/>
                    <a:p>
                      <a:pPr algn="ctr"/>
                      <a:r>
                        <a:rPr lang="en-US" sz="1600" dirty="0" smtClean="0"/>
                        <a:t>White</a:t>
                      </a:r>
                      <a:endParaRPr lang="en-US" sz="1600" dirty="0"/>
                    </a:p>
                  </a:txBody>
                  <a:tcPr/>
                </a:tc>
                <a:tc>
                  <a:txBody>
                    <a:bodyPr/>
                    <a:lstStyle/>
                    <a:p>
                      <a:pPr algn="ctr"/>
                      <a:r>
                        <a:rPr lang="en-US" sz="1600" dirty="0" smtClean="0"/>
                        <a:t>34401</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t>74.6%</a:t>
                      </a:r>
                      <a:endParaRPr lang="en-US" sz="1600" dirty="0"/>
                    </a:p>
                  </a:txBody>
                  <a:tcPr/>
                </a:tc>
                <a:tc>
                  <a:txBody>
                    <a:bodyPr/>
                    <a:lstStyle/>
                    <a:p>
                      <a:pPr algn="ctr"/>
                      <a:r>
                        <a:rPr lang="en-US" sz="1600" dirty="0" smtClean="0"/>
                        <a:t>9%</a:t>
                      </a:r>
                      <a:endParaRPr lang="en-US" sz="1600" dirty="0"/>
                    </a:p>
                  </a:txBody>
                  <a:tcPr/>
                </a:tc>
                <a:tc>
                  <a:txBody>
                    <a:bodyPr/>
                    <a:lstStyle/>
                    <a:p>
                      <a:pPr algn="ctr"/>
                      <a:r>
                        <a:rPr lang="en-US" sz="1600" dirty="0" smtClean="0"/>
                        <a:t>23%</a:t>
                      </a:r>
                      <a:endParaRPr lang="en-US" sz="1600" dirty="0"/>
                    </a:p>
                  </a:txBody>
                  <a:tcPr/>
                </a:tc>
                <a:tc>
                  <a:txBody>
                    <a:bodyPr/>
                    <a:lstStyle/>
                    <a:p>
                      <a:pPr algn="ctr"/>
                      <a:r>
                        <a:rPr lang="en-US" sz="1600" dirty="0" smtClean="0"/>
                        <a:t>71%</a:t>
                      </a:r>
                      <a:endParaRPr lang="en-US" sz="1600" dirty="0"/>
                    </a:p>
                  </a:txBody>
                  <a:tcPr/>
                </a:tc>
                <a:tc>
                  <a:txBody>
                    <a:bodyPr/>
                    <a:lstStyle/>
                    <a:p>
                      <a:pPr algn="ctr"/>
                      <a:r>
                        <a:rPr lang="en-US" sz="1600" dirty="0" smtClean="0"/>
                        <a:t>84%</a:t>
                      </a:r>
                      <a:endParaRPr lang="en-US" sz="1600" dirty="0"/>
                    </a:p>
                  </a:txBody>
                  <a:tcPr/>
                </a:tc>
                <a:tc>
                  <a:txBody>
                    <a:bodyPr/>
                    <a:lstStyle/>
                    <a:p>
                      <a:pPr algn="ctr"/>
                      <a:r>
                        <a:rPr lang="en-US" sz="1600" dirty="0" smtClean="0"/>
                        <a:t>92%</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97%</a:t>
                      </a:r>
                      <a:endParaRPr lang="en-US" sz="1600" dirty="0"/>
                    </a:p>
                  </a:txBody>
                  <a:tcPr/>
                </a:tc>
              </a:tr>
              <a:tr h="370840">
                <a:tc>
                  <a:txBody>
                    <a:bodyPr/>
                    <a:lstStyle/>
                    <a:p>
                      <a:pPr algn="ctr"/>
                      <a:r>
                        <a:rPr lang="en-US" sz="1600" dirty="0" smtClean="0"/>
                        <a:t>Hispanic</a:t>
                      </a:r>
                      <a:endParaRPr lang="en-US" sz="1600" dirty="0"/>
                    </a:p>
                  </a:txBody>
                  <a:tcPr/>
                </a:tc>
                <a:tc>
                  <a:txBody>
                    <a:bodyPr/>
                    <a:lstStyle/>
                    <a:p>
                      <a:pPr algn="ctr"/>
                      <a:r>
                        <a:rPr lang="en-US" sz="1600" dirty="0" smtClean="0"/>
                        <a:t>32403</a:t>
                      </a:r>
                      <a:endParaRPr lang="en-US" sz="1600" dirty="0"/>
                    </a:p>
                  </a:txBody>
                  <a:tcPr/>
                </a:tc>
                <a:tc>
                  <a:txBody>
                    <a:bodyPr/>
                    <a:lstStyle/>
                    <a:p>
                      <a:pPr algn="ctr"/>
                      <a:r>
                        <a:rPr lang="en-US" sz="1600" dirty="0" smtClean="0"/>
                        <a:t>18.5%</a:t>
                      </a:r>
                      <a:endParaRPr lang="en-US" sz="1600" dirty="0"/>
                    </a:p>
                  </a:txBody>
                  <a:tcPr/>
                </a:tc>
                <a:tc>
                  <a:txBody>
                    <a:bodyPr/>
                    <a:lstStyle/>
                    <a:p>
                      <a:pPr algn="ctr"/>
                      <a:r>
                        <a:rPr lang="en-US" sz="1600" dirty="0" smtClean="0"/>
                        <a:t>16.9%</a:t>
                      </a: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17.2%</a:t>
                      </a:r>
                    </a:p>
                  </a:txBody>
                  <a:tcPr/>
                </a:tc>
                <a:tc>
                  <a:txBody>
                    <a:bodyPr/>
                    <a:lstStyle/>
                    <a:p>
                      <a:pPr algn="ctr"/>
                      <a:r>
                        <a:rPr lang="en-US" sz="1600" dirty="0" smtClean="0"/>
                        <a:t>22%</a:t>
                      </a:r>
                      <a:endParaRPr lang="en-US" sz="1600" dirty="0"/>
                    </a:p>
                  </a:txBody>
                  <a:tcPr/>
                </a:tc>
                <a:tc>
                  <a:txBody>
                    <a:bodyPr/>
                    <a:lstStyle/>
                    <a:p>
                      <a:pPr algn="ctr"/>
                      <a:r>
                        <a:rPr lang="en-US" sz="1600" dirty="0" smtClean="0"/>
                        <a:t>75%</a:t>
                      </a:r>
                      <a:endParaRPr lang="en-US" sz="1600" dirty="0"/>
                    </a:p>
                  </a:txBody>
                  <a:tcPr/>
                </a:tc>
                <a:tc>
                  <a:txBody>
                    <a:bodyPr/>
                    <a:lstStyle/>
                    <a:p>
                      <a:pPr algn="ctr"/>
                      <a:r>
                        <a:rPr lang="en-US" sz="1600" dirty="0" smtClean="0"/>
                        <a:t>89%</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98%</a:t>
                      </a:r>
                      <a:endParaRPr lang="en-US" sz="1600" dirty="0"/>
                    </a:p>
                  </a:txBody>
                  <a:tcPr/>
                </a:tc>
                <a:tc>
                  <a:txBody>
                    <a:bodyPr/>
                    <a:lstStyle/>
                    <a:p>
                      <a:pPr algn="ctr"/>
                      <a:r>
                        <a:rPr lang="en-US" sz="1600" dirty="0" smtClean="0"/>
                        <a:t>98%</a:t>
                      </a:r>
                      <a:endParaRPr lang="en-US" sz="1600" dirty="0"/>
                    </a:p>
                  </a:txBody>
                  <a:tcPr/>
                </a:tc>
              </a:tr>
              <a:tr h="370840">
                <a:tc>
                  <a:txBody>
                    <a:bodyPr/>
                    <a:lstStyle/>
                    <a:p>
                      <a:pPr algn="ctr"/>
                      <a:r>
                        <a:rPr lang="en-US" sz="1600" dirty="0" smtClean="0"/>
                        <a:t>Asian</a:t>
                      </a:r>
                      <a:endParaRPr lang="en-US" sz="1600" dirty="0"/>
                    </a:p>
                  </a:txBody>
                  <a:tcPr/>
                </a:tc>
                <a:tc>
                  <a:txBody>
                    <a:bodyPr/>
                    <a:lstStyle/>
                    <a:p>
                      <a:pPr algn="ctr"/>
                      <a:r>
                        <a:rPr lang="en-US" sz="1600" dirty="0" smtClean="0"/>
                        <a:t>824</a:t>
                      </a:r>
                      <a:endParaRPr lang="en-US" sz="1600" dirty="0"/>
                    </a:p>
                  </a:txBody>
                  <a:tcPr/>
                </a:tc>
                <a:tc>
                  <a:txBody>
                    <a:bodyPr/>
                    <a:lstStyle/>
                    <a:p>
                      <a:pPr algn="ctr"/>
                      <a:r>
                        <a:rPr lang="en-US" sz="1600" dirty="0" smtClean="0"/>
                        <a:t>5.6%</a:t>
                      </a:r>
                      <a:endParaRPr lang="en-US" sz="1600" dirty="0"/>
                    </a:p>
                  </a:txBody>
                  <a:tcPr/>
                </a:tc>
                <a:tc>
                  <a:txBody>
                    <a:bodyPr/>
                    <a:lstStyle/>
                    <a:p>
                      <a:pPr algn="ctr"/>
                      <a:r>
                        <a:rPr lang="en-US" sz="1600" dirty="0" smtClean="0"/>
                        <a:t>4.7%</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0.6%</a:t>
                      </a:r>
                      <a:endParaRPr lang="en-US" sz="1600" dirty="0"/>
                    </a:p>
                  </a:txBody>
                  <a:tcPr/>
                </a:tc>
                <a:tc>
                  <a:txBody>
                    <a:bodyPr/>
                    <a:lstStyle/>
                    <a:p>
                      <a:pPr algn="ctr"/>
                      <a:r>
                        <a:rPr lang="en-US" sz="1600" dirty="0" smtClean="0"/>
                        <a:t>34%</a:t>
                      </a:r>
                      <a:endParaRPr lang="en-US" sz="1600" dirty="0"/>
                    </a:p>
                  </a:txBody>
                  <a:tcPr/>
                </a:tc>
                <a:tc>
                  <a:txBody>
                    <a:bodyPr/>
                    <a:lstStyle/>
                    <a:p>
                      <a:pPr algn="ctr"/>
                      <a:r>
                        <a:rPr lang="en-US" sz="1600" dirty="0" smtClean="0"/>
                        <a:t>48%</a:t>
                      </a:r>
                      <a:endParaRPr lang="en-US" sz="1600" dirty="0"/>
                    </a:p>
                  </a:txBody>
                  <a:tcPr/>
                </a:tc>
                <a:tc>
                  <a:txBody>
                    <a:bodyPr/>
                    <a:lstStyle/>
                    <a:p>
                      <a:pPr algn="ctr"/>
                      <a:r>
                        <a:rPr lang="en-US" sz="1600" dirty="0" smtClean="0"/>
                        <a:t>55%</a:t>
                      </a:r>
                      <a:endParaRPr lang="en-US" sz="1600" dirty="0"/>
                    </a:p>
                  </a:txBody>
                  <a:tcPr/>
                </a:tc>
                <a:tc>
                  <a:txBody>
                    <a:bodyPr/>
                    <a:lstStyle/>
                    <a:p>
                      <a:pPr algn="ctr"/>
                      <a:r>
                        <a:rPr lang="en-US" sz="1600" dirty="0" smtClean="0"/>
                        <a:t>99%</a:t>
                      </a:r>
                      <a:endParaRPr lang="en-US" sz="1600" dirty="0"/>
                    </a:p>
                  </a:txBody>
                  <a:tcPr/>
                </a:tc>
                <a:tc>
                  <a:txBody>
                    <a:bodyPr/>
                    <a:lstStyle/>
                    <a:p>
                      <a:pPr algn="ctr"/>
                      <a:r>
                        <a:rPr lang="en-US" sz="1600" dirty="0" smtClean="0"/>
                        <a:t>100%</a:t>
                      </a:r>
                      <a:endParaRPr lang="en-US" sz="1600" dirty="0"/>
                    </a:p>
                  </a:txBody>
                  <a:tcPr/>
                </a:tc>
              </a:tr>
              <a:tr h="370840">
                <a:tc>
                  <a:txBody>
                    <a:bodyPr/>
                    <a:lstStyle/>
                    <a:p>
                      <a:pPr algn="ctr"/>
                      <a:r>
                        <a:rPr lang="en-US" sz="1600" dirty="0" smtClean="0"/>
                        <a:t>Native Amer.</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0.7%</a:t>
                      </a:r>
                      <a:endParaRPr lang="en-US" sz="1600" dirty="0"/>
                    </a:p>
                  </a:txBody>
                  <a:tcPr/>
                </a:tc>
                <a:tc>
                  <a:txBody>
                    <a:bodyPr/>
                    <a:lstStyle/>
                    <a:p>
                      <a:pPr algn="ctr"/>
                      <a:r>
                        <a:rPr lang="en-US" sz="1600" dirty="0" smtClean="0"/>
                        <a:t>0.3%</a:t>
                      </a:r>
                      <a:endParaRPr lang="en-US" sz="1600" dirty="0"/>
                    </a:p>
                  </a:txBody>
                  <a:tcPr/>
                </a:tc>
                <a:tc>
                  <a:txBody>
                    <a:bodyPr/>
                    <a:lstStyle/>
                    <a:p>
                      <a:pPr algn="ctr"/>
                      <a:r>
                        <a:rPr lang="en-US" sz="1600" dirty="0" smtClean="0"/>
                        <a:t>24.2%</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r h="370840">
                <a:tc>
                  <a:txBody>
                    <a:bodyPr/>
                    <a:lstStyle/>
                    <a:p>
                      <a:pPr algn="ctr"/>
                      <a:r>
                        <a:rPr lang="en-US" sz="1600" dirty="0" smtClean="0"/>
                        <a:t>TOTAL</a:t>
                      </a:r>
                      <a:endParaRPr lang="en-US" sz="1600" dirty="0"/>
                    </a:p>
                  </a:txBody>
                  <a:tcPr/>
                </a:tc>
                <a:tc>
                  <a:txBody>
                    <a:bodyPr/>
                    <a:lstStyle/>
                    <a:p>
                      <a:pPr algn="ctr"/>
                      <a:r>
                        <a:rPr lang="en-US" sz="1600" dirty="0" smtClean="0"/>
                        <a:t>148,717</a:t>
                      </a:r>
                      <a:endParaRPr lang="en-US" sz="1600" dirty="0"/>
                    </a:p>
                  </a:txBody>
                  <a:tcPr/>
                </a:tc>
                <a:tc>
                  <a:txBody>
                    <a:bodyPr/>
                    <a:lstStyle/>
                    <a:p>
                      <a:pPr algn="ctr"/>
                      <a:endParaRPr lang="en-US" sz="1600" dirty="0"/>
                    </a:p>
                  </a:txBody>
                  <a:tcPr/>
                </a:tc>
                <a:tc>
                  <a:txBody>
                    <a:bodyPr/>
                    <a:lstStyle/>
                    <a:p>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9" name="TextBox 8"/>
          <p:cNvSpPr txBox="1"/>
          <p:nvPr/>
        </p:nvSpPr>
        <p:spPr>
          <a:xfrm rot="16200000">
            <a:off x="-545429" y="4918566"/>
            <a:ext cx="1482798" cy="461665"/>
          </a:xfrm>
          <a:prstGeom prst="rect">
            <a:avLst/>
          </a:prstGeom>
          <a:noFill/>
        </p:spPr>
        <p:txBody>
          <a:bodyPr wrap="none" rtlCol="0">
            <a:spAutoFit/>
          </a:bodyPr>
          <a:lstStyle/>
          <a:p>
            <a:r>
              <a:rPr lang="en-US" sz="2400" b="1" dirty="0" smtClean="0"/>
              <a:t>2015 Data</a:t>
            </a:r>
            <a:endParaRPr lang="en-US" sz="2400" b="1" dirty="0"/>
          </a:p>
        </p:txBody>
      </p:sp>
      <p:sp>
        <p:nvSpPr>
          <p:cNvPr id="10" name="TextBox 9"/>
          <p:cNvSpPr txBox="1"/>
          <p:nvPr/>
        </p:nvSpPr>
        <p:spPr>
          <a:xfrm rot="16200000">
            <a:off x="-721359" y="1554720"/>
            <a:ext cx="1780055" cy="461665"/>
          </a:xfrm>
          <a:prstGeom prst="rect">
            <a:avLst/>
          </a:prstGeom>
          <a:noFill/>
        </p:spPr>
        <p:txBody>
          <a:bodyPr wrap="none" rtlCol="0">
            <a:spAutoFit/>
          </a:bodyPr>
          <a:lstStyle/>
          <a:p>
            <a:r>
              <a:rPr lang="en-US" sz="2400" b="1" dirty="0" smtClean="0"/>
              <a:t>Overall Data</a:t>
            </a:r>
            <a:endParaRPr lang="en-US" sz="2400" b="1" dirty="0"/>
          </a:p>
        </p:txBody>
      </p:sp>
      <p:sp>
        <p:nvSpPr>
          <p:cNvPr id="11" name="Oval 10"/>
          <p:cNvSpPr/>
          <p:nvPr/>
        </p:nvSpPr>
        <p:spPr>
          <a:xfrm>
            <a:off x="6367997" y="843653"/>
            <a:ext cx="2513448" cy="84365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360531" y="4201929"/>
            <a:ext cx="2513448" cy="84365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6886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974871070"/>
              </p:ext>
            </p:extLst>
          </p:nvPr>
        </p:nvGraphicFramePr>
        <p:xfrm>
          <a:off x="426095" y="3433168"/>
          <a:ext cx="11705956" cy="3256280"/>
        </p:xfrm>
        <a:graphic>
          <a:graphicData uri="http://schemas.openxmlformats.org/drawingml/2006/table">
            <a:tbl>
              <a:tblPr firstRow="1" bandRow="1">
                <a:tableStyleId>{5C22544A-7EE6-4342-B048-85BDC9FD1C3A}</a:tableStyleId>
              </a:tblPr>
              <a:tblGrid>
                <a:gridCol w="977075"/>
                <a:gridCol w="1196632"/>
                <a:gridCol w="1259872"/>
                <a:gridCol w="1259872"/>
                <a:gridCol w="1267286"/>
                <a:gridCol w="1220341"/>
                <a:gridCol w="1215921"/>
                <a:gridCol w="853251"/>
                <a:gridCol w="842845"/>
                <a:gridCol w="770208"/>
                <a:gridCol w="842653"/>
              </a:tblGrid>
              <a:tr h="370840">
                <a:tc>
                  <a:txBody>
                    <a:bodyPr/>
                    <a:lstStyle/>
                    <a:p>
                      <a:r>
                        <a:rPr lang="en-US" sz="1600" dirty="0" smtClean="0"/>
                        <a:t>Race</a:t>
                      </a:r>
                      <a:endParaRPr lang="en-US" sz="1600" dirty="0"/>
                    </a:p>
                  </a:txBody>
                  <a:tcPr/>
                </a:tc>
                <a:tc>
                  <a:txBody>
                    <a:bodyPr/>
                    <a:lstStyle/>
                    <a:p>
                      <a:r>
                        <a:rPr lang="en-US" sz="1600" dirty="0" smtClean="0"/>
                        <a:t>Total Number in Dataset</a:t>
                      </a:r>
                      <a:endParaRPr lang="en-US" sz="1600" dirty="0"/>
                    </a:p>
                  </a:txBody>
                  <a:tcPr/>
                </a:tc>
                <a:tc>
                  <a:txBody>
                    <a:bodyPr/>
                    <a:lstStyle/>
                    <a:p>
                      <a:r>
                        <a:rPr lang="en-US" sz="1600" dirty="0" smtClean="0"/>
                        <a:t>Percent</a:t>
                      </a:r>
                      <a:r>
                        <a:rPr lang="en-US" sz="1600" baseline="0" dirty="0" smtClean="0"/>
                        <a:t> of US Population</a:t>
                      </a:r>
                      <a:endParaRPr lang="en-US" sz="1600" dirty="0"/>
                    </a:p>
                  </a:txBody>
                  <a:tcPr/>
                </a:tc>
                <a:tc>
                  <a:txBody>
                    <a:bodyPr/>
                    <a:lstStyle/>
                    <a:p>
                      <a:r>
                        <a:rPr lang="en-US" sz="1600" dirty="0" smtClean="0"/>
                        <a:t>Percent</a:t>
                      </a:r>
                      <a:r>
                        <a:rPr lang="en-US" sz="1600" baseline="0" dirty="0" smtClean="0"/>
                        <a:t> of CT Population</a:t>
                      </a:r>
                      <a:endParaRPr lang="en-US" sz="1600" dirty="0"/>
                    </a:p>
                  </a:txBody>
                  <a:tcPr/>
                </a:tc>
                <a:tc>
                  <a:txBody>
                    <a:bodyPr/>
                    <a:lstStyle/>
                    <a:p>
                      <a:r>
                        <a:rPr lang="en-US" sz="1600" dirty="0" smtClean="0"/>
                        <a:t>Percent</a:t>
                      </a:r>
                      <a:r>
                        <a:rPr lang="en-US" sz="1600" baseline="0" dirty="0" smtClean="0"/>
                        <a:t> below the Poverty line</a:t>
                      </a:r>
                      <a:endParaRPr lang="en-US" sz="1600" dirty="0"/>
                    </a:p>
                  </a:txBody>
                  <a:tcPr/>
                </a:tc>
                <a:tc>
                  <a:txBody>
                    <a:bodyPr/>
                    <a:lstStyle/>
                    <a:p>
                      <a:r>
                        <a:rPr lang="en-US" sz="1600" dirty="0" smtClean="0"/>
                        <a:t>Percent of  Defendants</a:t>
                      </a:r>
                      <a:endParaRPr lang="en-US" sz="1600" dirty="0"/>
                    </a:p>
                  </a:txBody>
                  <a:tcPr/>
                </a:tc>
                <a:tc>
                  <a:txBody>
                    <a:bodyPr/>
                    <a:lstStyle/>
                    <a:p>
                      <a:r>
                        <a:rPr lang="en-US" sz="1600" dirty="0" smtClean="0"/>
                        <a:t>Bail &gt; $100K</a:t>
                      </a:r>
                      <a:endParaRPr lang="en-US" sz="1600" dirty="0"/>
                    </a:p>
                  </a:txBody>
                  <a:tcPr/>
                </a:tc>
                <a:tc>
                  <a:txBody>
                    <a:bodyPr/>
                    <a:lstStyle/>
                    <a:p>
                      <a:r>
                        <a:rPr lang="en-US" sz="1600" dirty="0" smtClean="0"/>
                        <a:t>Bail &gt; $50K</a:t>
                      </a:r>
                      <a:endParaRPr lang="en-US" sz="1600" dirty="0"/>
                    </a:p>
                  </a:txBody>
                  <a:tcPr/>
                </a:tc>
                <a:tc>
                  <a:txBody>
                    <a:bodyPr/>
                    <a:lstStyle/>
                    <a:p>
                      <a:r>
                        <a:rPr lang="en-US" sz="1600" dirty="0" smtClean="0"/>
                        <a:t>Bail &gt; $10K</a:t>
                      </a:r>
                      <a:endParaRPr lang="en-US" sz="1600" dirty="0"/>
                    </a:p>
                  </a:txBody>
                  <a:tcPr/>
                </a:tc>
                <a:tc>
                  <a:txBody>
                    <a:bodyPr/>
                    <a:lstStyle/>
                    <a:p>
                      <a:r>
                        <a:rPr lang="en-US" sz="1600" dirty="0" smtClean="0"/>
                        <a:t>Bail &gt; $5K</a:t>
                      </a:r>
                      <a:endParaRPr lang="en-US" sz="1600" dirty="0"/>
                    </a:p>
                  </a:txBody>
                  <a:tcPr/>
                </a:tc>
                <a:tc>
                  <a:txBody>
                    <a:bodyPr/>
                    <a:lstStyle/>
                    <a:p>
                      <a:r>
                        <a:rPr lang="en-US" sz="1600" dirty="0" smtClean="0"/>
                        <a:t>Bail  &gt; $1K</a:t>
                      </a:r>
                      <a:endParaRPr lang="en-US" sz="1600" dirty="0"/>
                    </a:p>
                  </a:txBody>
                  <a:tcPr/>
                </a:tc>
              </a:tr>
              <a:tr h="370840">
                <a:tc>
                  <a:txBody>
                    <a:bodyPr/>
                    <a:lstStyle/>
                    <a:p>
                      <a:pPr algn="ctr"/>
                      <a:r>
                        <a:rPr lang="en-US" sz="1600" dirty="0" smtClean="0"/>
                        <a:t>Black</a:t>
                      </a:r>
                      <a:endParaRPr lang="en-US" sz="1600" dirty="0"/>
                    </a:p>
                  </a:txBody>
                  <a:tcPr/>
                </a:tc>
                <a:tc>
                  <a:txBody>
                    <a:bodyPr/>
                    <a:lstStyle/>
                    <a:p>
                      <a:pPr algn="ctr"/>
                      <a:r>
                        <a:rPr lang="en-US" sz="1600" dirty="0" smtClean="0"/>
                        <a:t>451886</a:t>
                      </a:r>
                      <a:endParaRPr lang="en-US" sz="1600" dirty="0"/>
                    </a:p>
                  </a:txBody>
                  <a:tcPr/>
                </a:tc>
                <a:tc>
                  <a:txBody>
                    <a:bodyPr/>
                    <a:lstStyle/>
                    <a:p>
                      <a:pPr algn="ctr"/>
                      <a:r>
                        <a:rPr lang="en-US" sz="1600" dirty="0" smtClean="0"/>
                        <a:t>12.2%</a:t>
                      </a:r>
                      <a:endParaRPr lang="en-US" sz="1600" dirty="0"/>
                    </a:p>
                  </a:txBody>
                  <a:tcPr/>
                </a:tc>
                <a:tc>
                  <a:txBody>
                    <a:bodyPr/>
                    <a:lstStyle/>
                    <a:p>
                      <a:pPr algn="ctr"/>
                      <a:r>
                        <a:rPr lang="en-US" sz="1600" dirty="0" smtClean="0"/>
                        <a:t>11.1%</a:t>
                      </a:r>
                      <a:endParaRPr lang="en-US" sz="1600" dirty="0"/>
                    </a:p>
                  </a:txBody>
                  <a:tcPr/>
                </a:tc>
                <a:tc>
                  <a:txBody>
                    <a:bodyPr/>
                    <a:lstStyle/>
                    <a:p>
                      <a:pPr algn="ctr"/>
                      <a:r>
                        <a:rPr lang="en-US" sz="1600" dirty="0" smtClean="0"/>
                        <a:t>21.2%</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62%</a:t>
                      </a:r>
                      <a:endParaRPr lang="en-US" sz="1600" dirty="0"/>
                    </a:p>
                  </a:txBody>
                  <a:tcPr/>
                </a:tc>
                <a:tc>
                  <a:txBody>
                    <a:bodyPr/>
                    <a:lstStyle/>
                    <a:p>
                      <a:pPr algn="ctr"/>
                      <a:r>
                        <a:rPr lang="en-US" sz="1600" dirty="0" smtClean="0"/>
                        <a:t>78%</a:t>
                      </a:r>
                      <a:endParaRPr lang="en-US" sz="1600" dirty="0"/>
                    </a:p>
                  </a:txBody>
                  <a:tcPr/>
                </a:tc>
                <a:tc>
                  <a:txBody>
                    <a:bodyPr/>
                    <a:lstStyle/>
                    <a:p>
                      <a:pPr algn="ctr"/>
                      <a:r>
                        <a:rPr lang="en-US" sz="1600" dirty="0" smtClean="0"/>
                        <a:t>94%</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White</a:t>
                      </a:r>
                      <a:endParaRPr lang="en-US" sz="1600" dirty="0"/>
                    </a:p>
                  </a:txBody>
                  <a:tcPr/>
                </a:tc>
                <a:tc>
                  <a:txBody>
                    <a:bodyPr/>
                    <a:lstStyle/>
                    <a:p>
                      <a:pPr algn="ctr"/>
                      <a:r>
                        <a:rPr lang="en-US" sz="1600" dirty="0" smtClean="0"/>
                        <a:t>34401</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t>74.6%</a:t>
                      </a:r>
                      <a:endParaRPr lang="en-US" sz="1600" dirty="0"/>
                    </a:p>
                  </a:txBody>
                  <a:tcPr/>
                </a:tc>
                <a:tc>
                  <a:txBody>
                    <a:bodyPr/>
                    <a:lstStyle/>
                    <a:p>
                      <a:pPr algn="ctr"/>
                      <a:r>
                        <a:rPr lang="en-US" sz="1600" dirty="0" smtClean="0"/>
                        <a:t>9%</a:t>
                      </a:r>
                      <a:endParaRPr lang="en-US" sz="1600" dirty="0"/>
                    </a:p>
                  </a:txBody>
                  <a:tcPr/>
                </a:tc>
                <a:tc>
                  <a:txBody>
                    <a:bodyPr/>
                    <a:lstStyle/>
                    <a:p>
                      <a:pPr algn="ctr"/>
                      <a:r>
                        <a:rPr lang="en-US" sz="1600" dirty="0" smtClean="0"/>
                        <a:t>28%</a:t>
                      </a:r>
                      <a:endParaRPr lang="en-US" sz="1600" dirty="0"/>
                    </a:p>
                  </a:txBody>
                  <a:tcPr/>
                </a:tc>
                <a:tc>
                  <a:txBody>
                    <a:bodyPr/>
                    <a:lstStyle/>
                    <a:p>
                      <a:pPr algn="ctr"/>
                      <a:r>
                        <a:rPr lang="en-US" sz="1600" dirty="0" smtClean="0"/>
                        <a:t>39%</a:t>
                      </a:r>
                      <a:endParaRPr lang="en-US" sz="1600" dirty="0"/>
                    </a:p>
                  </a:txBody>
                  <a:tcPr/>
                </a:tc>
                <a:tc>
                  <a:txBody>
                    <a:bodyPr/>
                    <a:lstStyle/>
                    <a:p>
                      <a:pPr algn="ctr"/>
                      <a:r>
                        <a:rPr lang="en-US" sz="1600" dirty="0" smtClean="0"/>
                        <a:t>62%</a:t>
                      </a:r>
                      <a:endParaRPr lang="en-US" sz="1600" dirty="0"/>
                    </a:p>
                  </a:txBody>
                  <a:tcPr/>
                </a:tc>
                <a:tc>
                  <a:txBody>
                    <a:bodyPr/>
                    <a:lstStyle/>
                    <a:p>
                      <a:pPr algn="ctr"/>
                      <a:r>
                        <a:rPr lang="en-US" sz="1600" dirty="0" smtClean="0"/>
                        <a:t>90%</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Hispanic</a:t>
                      </a:r>
                      <a:endParaRPr lang="en-US" sz="1600" dirty="0"/>
                    </a:p>
                  </a:txBody>
                  <a:tcPr/>
                </a:tc>
                <a:tc>
                  <a:txBody>
                    <a:bodyPr/>
                    <a:lstStyle/>
                    <a:p>
                      <a:pPr algn="ctr"/>
                      <a:r>
                        <a:rPr lang="en-US" sz="1600" dirty="0" smtClean="0"/>
                        <a:t>32403</a:t>
                      </a:r>
                      <a:endParaRPr lang="en-US" sz="1600" dirty="0"/>
                    </a:p>
                  </a:txBody>
                  <a:tcPr/>
                </a:tc>
                <a:tc>
                  <a:txBody>
                    <a:bodyPr/>
                    <a:lstStyle/>
                    <a:p>
                      <a:pPr algn="ctr"/>
                      <a:r>
                        <a:rPr lang="en-US" sz="1600" dirty="0" smtClean="0"/>
                        <a:t>18.5%</a:t>
                      </a:r>
                      <a:endParaRPr lang="en-US" sz="1600" dirty="0"/>
                    </a:p>
                  </a:txBody>
                  <a:tcPr/>
                </a:tc>
                <a:tc>
                  <a:txBody>
                    <a:bodyPr/>
                    <a:lstStyle/>
                    <a:p>
                      <a:pPr algn="ctr"/>
                      <a:r>
                        <a:rPr lang="en-US" sz="1600" dirty="0" smtClean="0"/>
                        <a:t>16.9%</a:t>
                      </a: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17.2%</a:t>
                      </a:r>
                    </a:p>
                  </a:txBody>
                  <a:tcPr/>
                </a:tc>
                <a:tc>
                  <a:txBody>
                    <a:bodyPr/>
                    <a:lstStyle/>
                    <a:p>
                      <a:pPr algn="ctr"/>
                      <a:r>
                        <a:rPr lang="en-US" sz="1600" dirty="0" smtClean="0"/>
                        <a:t>28%</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t>75%</a:t>
                      </a:r>
                      <a:endParaRPr lang="en-US" sz="1600" dirty="0"/>
                    </a:p>
                  </a:txBody>
                  <a:tcPr/>
                </a:tc>
                <a:tc>
                  <a:txBody>
                    <a:bodyPr/>
                    <a:lstStyle/>
                    <a:p>
                      <a:pPr algn="ctr"/>
                      <a:r>
                        <a:rPr lang="en-US" sz="1600" dirty="0" smtClean="0"/>
                        <a:t>93%</a:t>
                      </a:r>
                      <a:endParaRPr lang="en-US" sz="1600" dirty="0"/>
                    </a:p>
                  </a:txBody>
                  <a:tcPr/>
                </a:tc>
                <a:tc>
                  <a:txBody>
                    <a:bodyPr/>
                    <a:lstStyle/>
                    <a:p>
                      <a:pPr algn="ctr"/>
                      <a:r>
                        <a:rPr lang="en-US" sz="1600" dirty="0" smtClean="0"/>
                        <a:t>96%</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Asian</a:t>
                      </a:r>
                      <a:endParaRPr lang="en-US" sz="1600" dirty="0"/>
                    </a:p>
                  </a:txBody>
                  <a:tcPr/>
                </a:tc>
                <a:tc>
                  <a:txBody>
                    <a:bodyPr/>
                    <a:lstStyle/>
                    <a:p>
                      <a:pPr algn="ctr"/>
                      <a:r>
                        <a:rPr lang="en-US" sz="1600" dirty="0" smtClean="0"/>
                        <a:t>824</a:t>
                      </a:r>
                      <a:endParaRPr lang="en-US" sz="1600" dirty="0"/>
                    </a:p>
                  </a:txBody>
                  <a:tcPr/>
                </a:tc>
                <a:tc>
                  <a:txBody>
                    <a:bodyPr/>
                    <a:lstStyle/>
                    <a:p>
                      <a:pPr algn="ctr"/>
                      <a:r>
                        <a:rPr lang="en-US" sz="1600" dirty="0" smtClean="0"/>
                        <a:t>5.6%</a:t>
                      </a:r>
                      <a:endParaRPr lang="en-US" sz="1600" dirty="0"/>
                    </a:p>
                  </a:txBody>
                  <a:tcPr/>
                </a:tc>
                <a:tc>
                  <a:txBody>
                    <a:bodyPr/>
                    <a:lstStyle/>
                    <a:p>
                      <a:pPr algn="ctr"/>
                      <a:r>
                        <a:rPr lang="en-US" sz="1600" dirty="0" smtClean="0"/>
                        <a:t>4.7%</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0.6%</a:t>
                      </a:r>
                      <a:endParaRPr lang="en-US" sz="1600" dirty="0"/>
                    </a:p>
                  </a:txBody>
                  <a:tcPr/>
                </a:tc>
                <a:tc>
                  <a:txBody>
                    <a:bodyPr/>
                    <a:lstStyle/>
                    <a:p>
                      <a:pPr algn="ctr"/>
                      <a:r>
                        <a:rPr lang="en-US" sz="1600" dirty="0" smtClean="0"/>
                        <a:t>41%</a:t>
                      </a:r>
                      <a:endParaRPr lang="en-US" sz="1600" dirty="0"/>
                    </a:p>
                  </a:txBody>
                  <a:tcPr/>
                </a:tc>
                <a:tc>
                  <a:txBody>
                    <a:bodyPr/>
                    <a:lstStyle/>
                    <a:p>
                      <a:pPr algn="ctr"/>
                      <a:r>
                        <a:rPr lang="en-US" sz="1600" dirty="0" smtClean="0"/>
                        <a:t>68%</a:t>
                      </a:r>
                      <a:endParaRPr lang="en-US" sz="1600" dirty="0"/>
                    </a:p>
                  </a:txBody>
                  <a:tcPr/>
                </a:tc>
                <a:tc>
                  <a:txBody>
                    <a:bodyPr/>
                    <a:lstStyle/>
                    <a:p>
                      <a:pPr algn="ctr"/>
                      <a:r>
                        <a:rPr lang="en-US" sz="1600" dirty="0" smtClean="0"/>
                        <a:t>86%</a:t>
                      </a:r>
                      <a:endParaRPr lang="en-US" sz="1600" dirty="0"/>
                    </a:p>
                  </a:txBody>
                  <a:tcPr/>
                </a:tc>
                <a:tc>
                  <a:txBody>
                    <a:bodyPr/>
                    <a:lstStyle/>
                    <a:p>
                      <a:pPr algn="ctr"/>
                      <a:r>
                        <a:rPr lang="en-US" sz="1600" dirty="0" smtClean="0"/>
                        <a:t>92%</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Native Amer.</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0.7%</a:t>
                      </a:r>
                      <a:endParaRPr lang="en-US" sz="1600" dirty="0"/>
                    </a:p>
                  </a:txBody>
                  <a:tcPr/>
                </a:tc>
                <a:tc>
                  <a:txBody>
                    <a:bodyPr/>
                    <a:lstStyle/>
                    <a:p>
                      <a:pPr algn="ctr"/>
                      <a:r>
                        <a:rPr lang="en-US" sz="1600" dirty="0" smtClean="0"/>
                        <a:t>0.3%</a:t>
                      </a:r>
                      <a:endParaRPr lang="en-US" sz="1600" dirty="0"/>
                    </a:p>
                  </a:txBody>
                  <a:tcPr/>
                </a:tc>
                <a:tc>
                  <a:txBody>
                    <a:bodyPr/>
                    <a:lstStyle/>
                    <a:p>
                      <a:pPr algn="ctr"/>
                      <a:r>
                        <a:rPr lang="en-US" sz="1600" dirty="0" smtClean="0"/>
                        <a:t>24.2%</a:t>
                      </a:r>
                      <a:endParaRPr lang="en-US" sz="1600" dirty="0"/>
                    </a:p>
                  </a:txBody>
                  <a:tcPr/>
                </a:tc>
                <a:tc>
                  <a:txBody>
                    <a:bodyPr/>
                    <a:lstStyle/>
                    <a:p>
                      <a:pPr algn="ctr"/>
                      <a:r>
                        <a:rPr lang="en-US" sz="1600" dirty="0" smtClean="0"/>
                        <a:t>0.25%</a:t>
                      </a:r>
                      <a:endParaRPr lang="en-US" sz="1600" dirty="0"/>
                    </a:p>
                  </a:txBody>
                  <a:tcPr/>
                </a:tc>
                <a:tc>
                  <a:txBody>
                    <a:bodyPr/>
                    <a:lstStyle/>
                    <a:p>
                      <a:pPr algn="ctr"/>
                      <a:r>
                        <a:rPr lang="en-US" sz="1600" dirty="0" smtClean="0"/>
                        <a:t>48%</a:t>
                      </a:r>
                      <a:endParaRPr lang="en-US" sz="1600" dirty="0"/>
                    </a:p>
                  </a:txBody>
                  <a:tcPr/>
                </a:tc>
                <a:tc>
                  <a:txBody>
                    <a:bodyPr/>
                    <a:lstStyle/>
                    <a:p>
                      <a:pPr algn="ctr"/>
                      <a:r>
                        <a:rPr lang="en-US" sz="1600" dirty="0" smtClean="0"/>
                        <a:t>78%</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100%</a:t>
                      </a:r>
                      <a:endParaRPr lang="en-US" sz="1600" dirty="0"/>
                    </a:p>
                  </a:txBody>
                  <a:tcPr/>
                </a:tc>
              </a:tr>
              <a:tr h="370840">
                <a:tc>
                  <a:txBody>
                    <a:bodyPr/>
                    <a:lstStyle/>
                    <a:p>
                      <a:pPr algn="ctr"/>
                      <a:r>
                        <a:rPr lang="en-US" sz="1600" dirty="0" smtClean="0"/>
                        <a:t>TOTAL</a:t>
                      </a:r>
                      <a:endParaRPr lang="en-US" sz="1600" dirty="0"/>
                    </a:p>
                  </a:txBody>
                  <a:tcPr/>
                </a:tc>
                <a:tc>
                  <a:txBody>
                    <a:bodyPr/>
                    <a:lstStyle/>
                    <a:p>
                      <a:pPr algn="ctr"/>
                      <a:r>
                        <a:rPr lang="en-US" sz="1600" dirty="0" smtClean="0"/>
                        <a:t>1102431</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10" name="TextBox 9"/>
          <p:cNvSpPr txBox="1"/>
          <p:nvPr/>
        </p:nvSpPr>
        <p:spPr>
          <a:xfrm rot="16200000">
            <a:off x="-528329" y="4913539"/>
            <a:ext cx="1482798" cy="461665"/>
          </a:xfrm>
          <a:prstGeom prst="rect">
            <a:avLst/>
          </a:prstGeom>
          <a:noFill/>
        </p:spPr>
        <p:txBody>
          <a:bodyPr wrap="none" rtlCol="0">
            <a:spAutoFit/>
          </a:bodyPr>
          <a:lstStyle/>
          <a:p>
            <a:r>
              <a:rPr lang="en-US" sz="2400" b="1" dirty="0" smtClean="0"/>
              <a:t>2019 Data</a:t>
            </a:r>
            <a:endParaRPr lang="en-US" sz="2400" b="1" dirty="0"/>
          </a:p>
        </p:txBody>
      </p:sp>
      <p:graphicFrame>
        <p:nvGraphicFramePr>
          <p:cNvPr id="11" name="Table 10"/>
          <p:cNvGraphicFramePr>
            <a:graphicFrameLocks noGrp="1"/>
          </p:cNvGraphicFramePr>
          <p:nvPr>
            <p:extLst>
              <p:ext uri="{D42A27DB-BD31-4B8C-83A1-F6EECF244321}">
                <p14:modId xmlns:p14="http://schemas.microsoft.com/office/powerpoint/2010/main" val="263078171"/>
              </p:ext>
            </p:extLst>
          </p:nvPr>
        </p:nvGraphicFramePr>
        <p:xfrm>
          <a:off x="417429" y="75772"/>
          <a:ext cx="11715633" cy="3256280"/>
        </p:xfrm>
        <a:graphic>
          <a:graphicData uri="http://schemas.openxmlformats.org/drawingml/2006/table">
            <a:tbl>
              <a:tblPr firstRow="1" bandRow="1">
                <a:tableStyleId>{5C22544A-7EE6-4342-B048-85BDC9FD1C3A}</a:tableStyleId>
              </a:tblPr>
              <a:tblGrid>
                <a:gridCol w="977883"/>
                <a:gridCol w="1197621"/>
                <a:gridCol w="1260913"/>
                <a:gridCol w="1260913"/>
                <a:gridCol w="1268334"/>
                <a:gridCol w="1221350"/>
                <a:gridCol w="1216926"/>
                <a:gridCol w="853957"/>
                <a:gridCol w="843541"/>
                <a:gridCol w="770845"/>
                <a:gridCol w="843350"/>
              </a:tblGrid>
              <a:tr h="370840">
                <a:tc>
                  <a:txBody>
                    <a:bodyPr/>
                    <a:lstStyle/>
                    <a:p>
                      <a:r>
                        <a:rPr lang="en-US" sz="1600" dirty="0" smtClean="0"/>
                        <a:t>Race</a:t>
                      </a:r>
                      <a:endParaRPr lang="en-US" sz="1600" dirty="0"/>
                    </a:p>
                  </a:txBody>
                  <a:tcPr/>
                </a:tc>
                <a:tc>
                  <a:txBody>
                    <a:bodyPr/>
                    <a:lstStyle/>
                    <a:p>
                      <a:r>
                        <a:rPr lang="en-US" sz="1600" dirty="0" smtClean="0"/>
                        <a:t>Total Number</a:t>
                      </a:r>
                      <a:r>
                        <a:rPr lang="en-US" sz="1600" baseline="0" dirty="0" smtClean="0"/>
                        <a:t> in </a:t>
                      </a:r>
                      <a:r>
                        <a:rPr lang="en-US" sz="1600" dirty="0" smtClean="0"/>
                        <a:t>Dataset</a:t>
                      </a:r>
                      <a:endParaRPr lang="en-US" sz="1600" dirty="0"/>
                    </a:p>
                  </a:txBody>
                  <a:tcPr/>
                </a:tc>
                <a:tc>
                  <a:txBody>
                    <a:bodyPr/>
                    <a:lstStyle/>
                    <a:p>
                      <a:r>
                        <a:rPr lang="en-US" sz="1600" dirty="0" smtClean="0"/>
                        <a:t>Percent</a:t>
                      </a:r>
                      <a:r>
                        <a:rPr lang="en-US" sz="1600" baseline="0" dirty="0" smtClean="0"/>
                        <a:t> of US Population</a:t>
                      </a:r>
                      <a:endParaRPr lang="en-US" sz="1600" dirty="0"/>
                    </a:p>
                  </a:txBody>
                  <a:tcPr/>
                </a:tc>
                <a:tc>
                  <a:txBody>
                    <a:bodyPr/>
                    <a:lstStyle/>
                    <a:p>
                      <a:r>
                        <a:rPr lang="en-US" sz="1600" dirty="0" smtClean="0"/>
                        <a:t>Percent</a:t>
                      </a:r>
                      <a:r>
                        <a:rPr lang="en-US" sz="1600" baseline="0" dirty="0" smtClean="0"/>
                        <a:t> of CT Population</a:t>
                      </a:r>
                      <a:endParaRPr lang="en-US" sz="1600" dirty="0"/>
                    </a:p>
                  </a:txBody>
                  <a:tcPr/>
                </a:tc>
                <a:tc>
                  <a:txBody>
                    <a:bodyPr/>
                    <a:lstStyle/>
                    <a:p>
                      <a:r>
                        <a:rPr lang="en-US" sz="1600" dirty="0" smtClean="0"/>
                        <a:t>Percent</a:t>
                      </a:r>
                      <a:r>
                        <a:rPr lang="en-US" sz="1600" baseline="0" dirty="0" smtClean="0"/>
                        <a:t> below the Poverty line</a:t>
                      </a:r>
                      <a:endParaRPr lang="en-US" sz="1600" dirty="0"/>
                    </a:p>
                  </a:txBody>
                  <a:tcPr/>
                </a:tc>
                <a:tc>
                  <a:txBody>
                    <a:bodyPr/>
                    <a:lstStyle/>
                    <a:p>
                      <a:r>
                        <a:rPr lang="en-US" sz="1600" dirty="0" smtClean="0"/>
                        <a:t>Percent of  Defendants</a:t>
                      </a:r>
                      <a:endParaRPr lang="en-US" sz="1600" dirty="0"/>
                    </a:p>
                  </a:txBody>
                  <a:tcPr/>
                </a:tc>
                <a:tc>
                  <a:txBody>
                    <a:bodyPr/>
                    <a:lstStyle/>
                    <a:p>
                      <a:r>
                        <a:rPr lang="en-US" sz="1600" dirty="0" smtClean="0"/>
                        <a:t>Bail &gt; $100K</a:t>
                      </a:r>
                      <a:endParaRPr lang="en-US" sz="1600" dirty="0"/>
                    </a:p>
                  </a:txBody>
                  <a:tcPr/>
                </a:tc>
                <a:tc>
                  <a:txBody>
                    <a:bodyPr/>
                    <a:lstStyle/>
                    <a:p>
                      <a:r>
                        <a:rPr lang="en-US" sz="1600" dirty="0" smtClean="0"/>
                        <a:t>Bail &gt; $50K</a:t>
                      </a:r>
                      <a:endParaRPr lang="en-US" sz="1600" dirty="0"/>
                    </a:p>
                  </a:txBody>
                  <a:tcPr/>
                </a:tc>
                <a:tc>
                  <a:txBody>
                    <a:bodyPr/>
                    <a:lstStyle/>
                    <a:p>
                      <a:r>
                        <a:rPr lang="en-US" sz="1600" dirty="0" smtClean="0"/>
                        <a:t>Bail &gt; $10K</a:t>
                      </a:r>
                      <a:endParaRPr lang="en-US" sz="1600" dirty="0"/>
                    </a:p>
                  </a:txBody>
                  <a:tcPr/>
                </a:tc>
                <a:tc>
                  <a:txBody>
                    <a:bodyPr/>
                    <a:lstStyle/>
                    <a:p>
                      <a:r>
                        <a:rPr lang="en-US" sz="1600" dirty="0" smtClean="0"/>
                        <a:t>Bail &gt; $5K</a:t>
                      </a:r>
                      <a:endParaRPr lang="en-US" sz="1600" dirty="0"/>
                    </a:p>
                  </a:txBody>
                  <a:tcPr/>
                </a:tc>
                <a:tc>
                  <a:txBody>
                    <a:bodyPr/>
                    <a:lstStyle/>
                    <a:p>
                      <a:r>
                        <a:rPr lang="en-US" sz="1600" dirty="0" smtClean="0"/>
                        <a:t>Bail  &gt; $1K</a:t>
                      </a:r>
                      <a:endParaRPr lang="en-US" sz="1600" dirty="0"/>
                    </a:p>
                  </a:txBody>
                  <a:tcPr/>
                </a:tc>
              </a:tr>
              <a:tr h="370840">
                <a:tc>
                  <a:txBody>
                    <a:bodyPr/>
                    <a:lstStyle/>
                    <a:p>
                      <a:pPr algn="ctr"/>
                      <a:r>
                        <a:rPr lang="en-US" sz="1600" dirty="0" smtClean="0"/>
                        <a:t>Black</a:t>
                      </a:r>
                      <a:endParaRPr lang="en-US" sz="1600" dirty="0"/>
                    </a:p>
                  </a:txBody>
                  <a:tcPr/>
                </a:tc>
                <a:tc>
                  <a:txBody>
                    <a:bodyPr/>
                    <a:lstStyle/>
                    <a:p>
                      <a:pPr algn="ctr"/>
                      <a:r>
                        <a:rPr lang="en-US" sz="1600" dirty="0" smtClean="0"/>
                        <a:t>312372</a:t>
                      </a:r>
                      <a:endParaRPr lang="en-US" sz="1600" dirty="0"/>
                    </a:p>
                  </a:txBody>
                  <a:tcPr/>
                </a:tc>
                <a:tc>
                  <a:txBody>
                    <a:bodyPr/>
                    <a:lstStyle/>
                    <a:p>
                      <a:pPr algn="ctr"/>
                      <a:r>
                        <a:rPr lang="en-US" sz="1600" dirty="0" smtClean="0"/>
                        <a:t>12.2%</a:t>
                      </a:r>
                      <a:endParaRPr lang="en-US" sz="1600" dirty="0"/>
                    </a:p>
                  </a:txBody>
                  <a:tcPr/>
                </a:tc>
                <a:tc>
                  <a:txBody>
                    <a:bodyPr/>
                    <a:lstStyle/>
                    <a:p>
                      <a:pPr algn="ctr"/>
                      <a:r>
                        <a:rPr lang="en-US" sz="1600" dirty="0" smtClean="0"/>
                        <a:t>11.1%</a:t>
                      </a:r>
                      <a:endParaRPr lang="en-US" sz="1600" dirty="0"/>
                    </a:p>
                  </a:txBody>
                  <a:tcPr/>
                </a:tc>
                <a:tc>
                  <a:txBody>
                    <a:bodyPr/>
                    <a:lstStyle/>
                    <a:p>
                      <a:pPr algn="ctr"/>
                      <a:r>
                        <a:rPr lang="en-US" sz="1600" dirty="0" smtClean="0"/>
                        <a:t>21.2%</a:t>
                      </a:r>
                      <a:endParaRPr lang="en-US" sz="1600" dirty="0"/>
                    </a:p>
                  </a:txBody>
                  <a:tcPr/>
                </a:tc>
                <a:tc>
                  <a:txBody>
                    <a:bodyPr/>
                    <a:lstStyle/>
                    <a:p>
                      <a:pPr algn="ctr"/>
                      <a:r>
                        <a:rPr lang="en-US" sz="1600" dirty="0" smtClean="0"/>
                        <a:t>40%</a:t>
                      </a:r>
                      <a:endParaRPr lang="en-US" sz="1600" dirty="0"/>
                    </a:p>
                  </a:txBody>
                  <a:tcPr/>
                </a:tc>
                <a:tc>
                  <a:txBody>
                    <a:bodyPr/>
                    <a:lstStyle/>
                    <a:p>
                      <a:pPr algn="ctr"/>
                      <a:r>
                        <a:rPr lang="en-US" sz="1600" dirty="0" smtClean="0"/>
                        <a:t>57%</a:t>
                      </a:r>
                      <a:endParaRPr lang="en-US" sz="1600" dirty="0"/>
                    </a:p>
                  </a:txBody>
                  <a:tcPr/>
                </a:tc>
                <a:tc>
                  <a:txBody>
                    <a:bodyPr/>
                    <a:lstStyle/>
                    <a:p>
                      <a:pPr algn="ctr"/>
                      <a:r>
                        <a:rPr lang="en-US" sz="1600" dirty="0" smtClean="0"/>
                        <a:t>76%</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White</a:t>
                      </a:r>
                      <a:endParaRPr lang="en-US" sz="1600" dirty="0"/>
                    </a:p>
                  </a:txBody>
                  <a:tcPr/>
                </a:tc>
                <a:tc>
                  <a:txBody>
                    <a:bodyPr/>
                    <a:lstStyle/>
                    <a:p>
                      <a:pPr algn="ctr"/>
                      <a:r>
                        <a:rPr lang="en-US" sz="1600" dirty="0" smtClean="0"/>
                        <a:t>34401</a:t>
                      </a:r>
                      <a:endParaRPr lang="en-US" sz="1600" dirty="0"/>
                    </a:p>
                  </a:txBody>
                  <a:tcPr/>
                </a:tc>
                <a:tc>
                  <a:txBody>
                    <a:bodyPr/>
                    <a:lstStyle/>
                    <a:p>
                      <a:pPr algn="ctr"/>
                      <a:r>
                        <a:rPr lang="en-US" sz="1600" dirty="0" smtClean="0"/>
                        <a:t>60%</a:t>
                      </a:r>
                      <a:endParaRPr lang="en-US" sz="1600" dirty="0"/>
                    </a:p>
                  </a:txBody>
                  <a:tcPr/>
                </a:tc>
                <a:tc>
                  <a:txBody>
                    <a:bodyPr/>
                    <a:lstStyle/>
                    <a:p>
                      <a:pPr algn="ctr"/>
                      <a:r>
                        <a:rPr lang="en-US" sz="1600" dirty="0" smtClean="0"/>
                        <a:t>74.6%</a:t>
                      </a:r>
                      <a:endParaRPr lang="en-US" sz="1600" dirty="0"/>
                    </a:p>
                  </a:txBody>
                  <a:tcPr/>
                </a:tc>
                <a:tc>
                  <a:txBody>
                    <a:bodyPr/>
                    <a:lstStyle/>
                    <a:p>
                      <a:pPr algn="ctr"/>
                      <a:r>
                        <a:rPr lang="en-US" sz="1600" dirty="0" smtClean="0"/>
                        <a:t>9%</a:t>
                      </a:r>
                      <a:endParaRPr lang="en-US" sz="1600" dirty="0"/>
                    </a:p>
                  </a:txBody>
                  <a:tcPr/>
                </a:tc>
                <a:tc>
                  <a:txBody>
                    <a:bodyPr/>
                    <a:lstStyle/>
                    <a:p>
                      <a:pPr algn="ctr"/>
                      <a:r>
                        <a:rPr lang="en-US" sz="1600" dirty="0" smtClean="0"/>
                        <a:t>32%</a:t>
                      </a:r>
                      <a:endParaRPr lang="en-US" sz="1600" dirty="0"/>
                    </a:p>
                  </a:txBody>
                  <a:tcPr/>
                </a:tc>
                <a:tc>
                  <a:txBody>
                    <a:bodyPr/>
                    <a:lstStyle/>
                    <a:p>
                      <a:pPr algn="ctr"/>
                      <a:r>
                        <a:rPr lang="en-US" sz="1600" dirty="0" smtClean="0"/>
                        <a:t>38%</a:t>
                      </a:r>
                      <a:endParaRPr lang="en-US" sz="1600" dirty="0"/>
                    </a:p>
                  </a:txBody>
                  <a:tcPr/>
                </a:tc>
                <a:tc>
                  <a:txBody>
                    <a:bodyPr/>
                    <a:lstStyle/>
                    <a:p>
                      <a:pPr algn="ctr"/>
                      <a:r>
                        <a:rPr lang="en-US" sz="1600" dirty="0" smtClean="0"/>
                        <a:t>61%</a:t>
                      </a:r>
                      <a:endParaRPr lang="en-US" sz="1600" dirty="0"/>
                    </a:p>
                  </a:txBody>
                  <a:tcPr/>
                </a:tc>
                <a:tc>
                  <a:txBody>
                    <a:bodyPr/>
                    <a:lstStyle/>
                    <a:p>
                      <a:pPr algn="ctr"/>
                      <a:r>
                        <a:rPr lang="en-US" sz="1600" dirty="0" smtClean="0"/>
                        <a:t>89%</a:t>
                      </a:r>
                      <a:endParaRPr lang="en-US" sz="1600" dirty="0"/>
                    </a:p>
                  </a:txBody>
                  <a:tcPr/>
                </a:tc>
                <a:tc>
                  <a:txBody>
                    <a:bodyPr/>
                    <a:lstStyle/>
                    <a:p>
                      <a:pPr algn="ctr"/>
                      <a:r>
                        <a:rPr lang="en-US" sz="1600" dirty="0" smtClean="0"/>
                        <a:t>95%</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Hispanic</a:t>
                      </a:r>
                      <a:endParaRPr lang="en-US" sz="1600" dirty="0"/>
                    </a:p>
                  </a:txBody>
                  <a:tcPr/>
                </a:tc>
                <a:tc>
                  <a:txBody>
                    <a:bodyPr/>
                    <a:lstStyle/>
                    <a:p>
                      <a:pPr algn="ctr"/>
                      <a:r>
                        <a:rPr lang="en-US" sz="1600" dirty="0" smtClean="0"/>
                        <a:t>32403</a:t>
                      </a:r>
                      <a:endParaRPr lang="en-US" sz="1600" dirty="0"/>
                    </a:p>
                  </a:txBody>
                  <a:tcPr/>
                </a:tc>
                <a:tc>
                  <a:txBody>
                    <a:bodyPr/>
                    <a:lstStyle/>
                    <a:p>
                      <a:pPr algn="ctr"/>
                      <a:r>
                        <a:rPr lang="en-US" sz="1600" dirty="0" smtClean="0"/>
                        <a:t>18.5%</a:t>
                      </a:r>
                      <a:endParaRPr lang="en-US" sz="1600" dirty="0"/>
                    </a:p>
                  </a:txBody>
                  <a:tcPr/>
                </a:tc>
                <a:tc>
                  <a:txBody>
                    <a:bodyPr/>
                    <a:lstStyle/>
                    <a:p>
                      <a:pPr algn="ctr"/>
                      <a:r>
                        <a:rPr lang="en-US" sz="1600" dirty="0" smtClean="0"/>
                        <a:t>16.9%</a:t>
                      </a: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17.2%</a:t>
                      </a:r>
                    </a:p>
                  </a:txBody>
                  <a:tcPr/>
                </a:tc>
                <a:tc>
                  <a:txBody>
                    <a:bodyPr/>
                    <a:lstStyle/>
                    <a:p>
                      <a:pPr algn="ctr"/>
                      <a:r>
                        <a:rPr lang="en-US" sz="1600" dirty="0" smtClean="0"/>
                        <a:t>27%</a:t>
                      </a:r>
                      <a:endParaRPr lang="en-US" sz="1600" dirty="0"/>
                    </a:p>
                  </a:txBody>
                  <a:tcPr/>
                </a:tc>
                <a:tc>
                  <a:txBody>
                    <a:bodyPr/>
                    <a:lstStyle/>
                    <a:p>
                      <a:pPr algn="ctr"/>
                      <a:r>
                        <a:rPr lang="en-US" sz="1600" dirty="0" smtClean="0"/>
                        <a:t>54%</a:t>
                      </a:r>
                      <a:endParaRPr lang="en-US" sz="1600" dirty="0"/>
                    </a:p>
                  </a:txBody>
                  <a:tcPr/>
                </a:tc>
                <a:tc>
                  <a:txBody>
                    <a:bodyPr/>
                    <a:lstStyle/>
                    <a:p>
                      <a:pPr algn="ctr"/>
                      <a:r>
                        <a:rPr lang="en-US" sz="1600" dirty="0" smtClean="0"/>
                        <a:t>77%</a:t>
                      </a:r>
                      <a:endParaRPr lang="en-US" sz="1600" dirty="0"/>
                    </a:p>
                  </a:txBody>
                  <a:tcPr/>
                </a:tc>
                <a:tc>
                  <a:txBody>
                    <a:bodyPr/>
                    <a:lstStyle/>
                    <a:p>
                      <a:pPr algn="ctr"/>
                      <a:r>
                        <a:rPr lang="en-US" sz="1600" dirty="0" smtClean="0"/>
                        <a:t>94%</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Asian</a:t>
                      </a:r>
                      <a:endParaRPr lang="en-US" sz="1600" dirty="0"/>
                    </a:p>
                  </a:txBody>
                  <a:tcPr/>
                </a:tc>
                <a:tc>
                  <a:txBody>
                    <a:bodyPr/>
                    <a:lstStyle/>
                    <a:p>
                      <a:pPr algn="ctr"/>
                      <a:r>
                        <a:rPr lang="en-US" sz="1600" dirty="0" smtClean="0"/>
                        <a:t>824</a:t>
                      </a:r>
                      <a:endParaRPr lang="en-US" sz="1600" dirty="0"/>
                    </a:p>
                  </a:txBody>
                  <a:tcPr/>
                </a:tc>
                <a:tc>
                  <a:txBody>
                    <a:bodyPr/>
                    <a:lstStyle/>
                    <a:p>
                      <a:pPr algn="ctr"/>
                      <a:r>
                        <a:rPr lang="en-US" sz="1600" dirty="0" smtClean="0"/>
                        <a:t>5.6%</a:t>
                      </a:r>
                      <a:endParaRPr lang="en-US" sz="1600" dirty="0"/>
                    </a:p>
                  </a:txBody>
                  <a:tcPr/>
                </a:tc>
                <a:tc>
                  <a:txBody>
                    <a:bodyPr/>
                    <a:lstStyle/>
                    <a:p>
                      <a:pPr algn="ctr"/>
                      <a:r>
                        <a:rPr lang="en-US" sz="1600" dirty="0" smtClean="0"/>
                        <a:t>4.7%</a:t>
                      </a:r>
                      <a:endParaRPr lang="en-US" sz="1600" dirty="0"/>
                    </a:p>
                  </a:txBody>
                  <a:tcPr/>
                </a:tc>
                <a:tc>
                  <a:txBody>
                    <a:bodyPr/>
                    <a:lstStyle/>
                    <a:p>
                      <a:pPr algn="ctr"/>
                      <a:r>
                        <a:rPr lang="en-US" sz="1600" dirty="0" smtClean="0"/>
                        <a:t>9.7%</a:t>
                      </a:r>
                      <a:endParaRPr lang="en-US" sz="1600" dirty="0"/>
                    </a:p>
                  </a:txBody>
                  <a:tcPr/>
                </a:tc>
                <a:tc>
                  <a:txBody>
                    <a:bodyPr/>
                    <a:lstStyle/>
                    <a:p>
                      <a:pPr algn="ctr"/>
                      <a:r>
                        <a:rPr lang="en-US" sz="1600" dirty="0" smtClean="0"/>
                        <a:t>0.46%</a:t>
                      </a:r>
                      <a:endParaRPr lang="en-US" sz="1600" dirty="0"/>
                    </a:p>
                  </a:txBody>
                  <a:tcPr/>
                </a:tc>
                <a:tc>
                  <a:txBody>
                    <a:bodyPr/>
                    <a:lstStyle/>
                    <a:p>
                      <a:pPr algn="ctr"/>
                      <a:r>
                        <a:rPr lang="en-US" sz="1600" dirty="0" smtClean="0"/>
                        <a:t>46%</a:t>
                      </a:r>
                      <a:endParaRPr lang="en-US" sz="1600" dirty="0"/>
                    </a:p>
                  </a:txBody>
                  <a:tcPr/>
                </a:tc>
                <a:tc>
                  <a:txBody>
                    <a:bodyPr/>
                    <a:lstStyle/>
                    <a:p>
                      <a:pPr algn="ctr"/>
                      <a:r>
                        <a:rPr lang="en-US" sz="1600" dirty="0" smtClean="0"/>
                        <a:t>56%</a:t>
                      </a:r>
                      <a:endParaRPr lang="en-US" sz="1600" dirty="0"/>
                    </a:p>
                  </a:txBody>
                  <a:tcPr/>
                </a:tc>
                <a:tc>
                  <a:txBody>
                    <a:bodyPr/>
                    <a:lstStyle/>
                    <a:p>
                      <a:pPr algn="ctr"/>
                      <a:r>
                        <a:rPr lang="en-US" sz="1600" dirty="0" smtClean="0"/>
                        <a:t>82%</a:t>
                      </a:r>
                      <a:endParaRPr lang="en-US" sz="1600" dirty="0"/>
                    </a:p>
                  </a:txBody>
                  <a:tcPr/>
                </a:tc>
                <a:tc>
                  <a:txBody>
                    <a:bodyPr/>
                    <a:lstStyle/>
                    <a:p>
                      <a:pPr algn="ctr"/>
                      <a:r>
                        <a:rPr lang="en-US" sz="1600" dirty="0" smtClean="0"/>
                        <a:t>89%</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Native Amer.</a:t>
                      </a:r>
                      <a:endParaRPr lang="en-US" sz="1600" dirty="0"/>
                    </a:p>
                  </a:txBody>
                  <a:tcPr/>
                </a:tc>
                <a:tc>
                  <a:txBody>
                    <a:bodyPr/>
                    <a:lstStyle/>
                    <a:p>
                      <a:pPr algn="ctr"/>
                      <a:r>
                        <a:rPr lang="en-US" sz="1600" dirty="0" smtClean="0"/>
                        <a:t>0</a:t>
                      </a:r>
                      <a:endParaRPr lang="en-US" sz="1600" dirty="0"/>
                    </a:p>
                  </a:txBody>
                  <a:tcPr/>
                </a:tc>
                <a:tc>
                  <a:txBody>
                    <a:bodyPr/>
                    <a:lstStyle/>
                    <a:p>
                      <a:pPr algn="ctr"/>
                      <a:r>
                        <a:rPr lang="en-US" sz="1600" dirty="0" smtClean="0"/>
                        <a:t>0.7%</a:t>
                      </a:r>
                      <a:endParaRPr lang="en-US" sz="1600" dirty="0"/>
                    </a:p>
                  </a:txBody>
                  <a:tcPr/>
                </a:tc>
                <a:tc>
                  <a:txBody>
                    <a:bodyPr/>
                    <a:lstStyle/>
                    <a:p>
                      <a:pPr algn="ctr"/>
                      <a:r>
                        <a:rPr lang="en-US" sz="1600" dirty="0" smtClean="0"/>
                        <a:t>0.3%</a:t>
                      </a:r>
                      <a:endParaRPr lang="en-US" sz="1600" dirty="0"/>
                    </a:p>
                  </a:txBody>
                  <a:tcPr/>
                </a:tc>
                <a:tc>
                  <a:txBody>
                    <a:bodyPr/>
                    <a:lstStyle/>
                    <a:p>
                      <a:pPr algn="ctr"/>
                      <a:r>
                        <a:rPr lang="en-US" sz="1600" dirty="0" smtClean="0"/>
                        <a:t>24.2%</a:t>
                      </a:r>
                      <a:endParaRPr lang="en-US" sz="1600" dirty="0"/>
                    </a:p>
                  </a:txBody>
                  <a:tcPr/>
                </a:tc>
                <a:tc>
                  <a:txBody>
                    <a:bodyPr/>
                    <a:lstStyle/>
                    <a:p>
                      <a:pPr algn="ctr"/>
                      <a:r>
                        <a:rPr lang="en-US" sz="1600" dirty="0" smtClean="0"/>
                        <a:t>0.29%</a:t>
                      </a:r>
                      <a:endParaRPr lang="en-US" sz="1600" dirty="0"/>
                    </a:p>
                  </a:txBody>
                  <a:tcPr/>
                </a:tc>
                <a:tc>
                  <a:txBody>
                    <a:bodyPr/>
                    <a:lstStyle/>
                    <a:p>
                      <a:pPr algn="ctr"/>
                      <a:r>
                        <a:rPr lang="en-US" sz="1600" dirty="0" smtClean="0"/>
                        <a:t>48%</a:t>
                      </a:r>
                      <a:endParaRPr lang="en-US" sz="1600" dirty="0"/>
                    </a:p>
                  </a:txBody>
                  <a:tcPr/>
                </a:tc>
                <a:tc>
                  <a:txBody>
                    <a:bodyPr/>
                    <a:lstStyle/>
                    <a:p>
                      <a:pPr algn="ctr"/>
                      <a:r>
                        <a:rPr lang="en-US" sz="1600" dirty="0" smtClean="0"/>
                        <a:t>69%</a:t>
                      </a:r>
                      <a:endParaRPr lang="en-US" sz="1600" dirty="0"/>
                    </a:p>
                  </a:txBody>
                  <a:tcPr/>
                </a:tc>
                <a:tc>
                  <a:txBody>
                    <a:bodyPr/>
                    <a:lstStyle/>
                    <a:p>
                      <a:pPr algn="ctr"/>
                      <a:r>
                        <a:rPr lang="en-US" sz="1600" dirty="0" smtClean="0"/>
                        <a:t>87%</a:t>
                      </a:r>
                      <a:endParaRPr lang="en-US" sz="1600" dirty="0"/>
                    </a:p>
                  </a:txBody>
                  <a:tcPr/>
                </a:tc>
                <a:tc>
                  <a:txBody>
                    <a:bodyPr/>
                    <a:lstStyle/>
                    <a:p>
                      <a:pPr algn="ctr"/>
                      <a:r>
                        <a:rPr lang="en-US" sz="1600" dirty="0" smtClean="0"/>
                        <a:t>96%</a:t>
                      </a:r>
                      <a:endParaRPr lang="en-US" sz="1600" dirty="0"/>
                    </a:p>
                  </a:txBody>
                  <a:tcPr/>
                </a:tc>
                <a:tc>
                  <a:txBody>
                    <a:bodyPr/>
                    <a:lstStyle/>
                    <a:p>
                      <a:pPr algn="ctr"/>
                      <a:r>
                        <a:rPr lang="en-US" sz="1600" dirty="0" smtClean="0"/>
                        <a:t>99%</a:t>
                      </a:r>
                      <a:endParaRPr lang="en-US" sz="1600" dirty="0"/>
                    </a:p>
                  </a:txBody>
                  <a:tcPr/>
                </a:tc>
              </a:tr>
              <a:tr h="370840">
                <a:tc>
                  <a:txBody>
                    <a:bodyPr/>
                    <a:lstStyle/>
                    <a:p>
                      <a:pPr algn="ctr"/>
                      <a:r>
                        <a:rPr lang="en-US" sz="1600" dirty="0" smtClean="0"/>
                        <a:t>TOTAL</a:t>
                      </a:r>
                      <a:endParaRPr lang="en-US" sz="1600" dirty="0"/>
                    </a:p>
                  </a:txBody>
                  <a:tcPr/>
                </a:tc>
                <a:tc>
                  <a:txBody>
                    <a:bodyPr/>
                    <a:lstStyle/>
                    <a:p>
                      <a:pPr algn="ctr"/>
                      <a:r>
                        <a:rPr lang="en-US" sz="1600" dirty="0" smtClean="0"/>
                        <a:t>776,326</a:t>
                      </a: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tr>
            </a:tbl>
          </a:graphicData>
        </a:graphic>
      </p:graphicFrame>
      <p:sp>
        <p:nvSpPr>
          <p:cNvPr id="12" name="TextBox 11"/>
          <p:cNvSpPr txBox="1"/>
          <p:nvPr/>
        </p:nvSpPr>
        <p:spPr>
          <a:xfrm rot="16200000">
            <a:off x="-546090" y="1482670"/>
            <a:ext cx="1482798" cy="461665"/>
          </a:xfrm>
          <a:prstGeom prst="rect">
            <a:avLst/>
          </a:prstGeom>
          <a:noFill/>
        </p:spPr>
        <p:txBody>
          <a:bodyPr wrap="none" rtlCol="0">
            <a:spAutoFit/>
          </a:bodyPr>
          <a:lstStyle/>
          <a:p>
            <a:r>
              <a:rPr lang="en-US" sz="2400" b="1" dirty="0" smtClean="0"/>
              <a:t>2016 Data</a:t>
            </a:r>
            <a:endParaRPr lang="en-US" sz="2400" b="1" dirty="0"/>
          </a:p>
        </p:txBody>
      </p:sp>
      <p:sp>
        <p:nvSpPr>
          <p:cNvPr id="13" name="Oval 12"/>
          <p:cNvSpPr/>
          <p:nvPr/>
        </p:nvSpPr>
        <p:spPr>
          <a:xfrm>
            <a:off x="6403521" y="852534"/>
            <a:ext cx="2513448" cy="84365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6387171" y="4219684"/>
            <a:ext cx="2513448" cy="84365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22468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ruskal-Wall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725"/>
            <a:ext cx="12192000" cy="5867042"/>
          </a:xfrm>
          <a:prstGeom prst="rect">
            <a:avLst/>
          </a:prstGeom>
        </p:spPr>
      </p:pic>
      <p:sp>
        <p:nvSpPr>
          <p:cNvPr id="5" name="TextBox 4"/>
          <p:cNvSpPr txBox="1"/>
          <p:nvPr/>
        </p:nvSpPr>
        <p:spPr>
          <a:xfrm>
            <a:off x="566761" y="3625237"/>
            <a:ext cx="6192429" cy="307777"/>
          </a:xfrm>
          <a:prstGeom prst="rect">
            <a:avLst/>
          </a:prstGeom>
          <a:noFill/>
        </p:spPr>
        <p:txBody>
          <a:bodyPr wrap="square" rtlCol="0">
            <a:spAutoFit/>
          </a:bodyPr>
          <a:lstStyle/>
          <a:p>
            <a:r>
              <a:rPr lang="en-US" sz="1400" dirty="0" smtClean="0">
                <a:solidFill>
                  <a:schemeClr val="accent6">
                    <a:lumMod val="75000"/>
                  </a:schemeClr>
                </a:solidFill>
              </a:rPr>
              <a:t># using Random samples by race with n=5000 since dataset has 5M+ entries</a:t>
            </a:r>
            <a:endParaRPr lang="en-US" sz="1400" dirty="0">
              <a:solidFill>
                <a:schemeClr val="accent6">
                  <a:lumMod val="75000"/>
                </a:schemeClr>
              </a:solidFill>
            </a:endParaRPr>
          </a:p>
        </p:txBody>
      </p:sp>
      <p:sp>
        <p:nvSpPr>
          <p:cNvPr id="6" name="Rectangle 5"/>
          <p:cNvSpPr/>
          <p:nvPr/>
        </p:nvSpPr>
        <p:spPr>
          <a:xfrm>
            <a:off x="1411001" y="0"/>
            <a:ext cx="9387831" cy="523220"/>
          </a:xfrm>
          <a:prstGeom prst="rect">
            <a:avLst/>
          </a:prstGeom>
        </p:spPr>
        <p:txBody>
          <a:bodyPr wrap="none">
            <a:spAutoFit/>
          </a:bodyPr>
          <a:lstStyle/>
          <a:p>
            <a:pPr algn="ctr"/>
            <a:r>
              <a:rPr lang="en-US" sz="2800" b="1" u="sng" dirty="0" smtClean="0"/>
              <a:t>Pretrial Bail Amount &amp; Race Statistical Test  - p.value = 0.0003</a:t>
            </a:r>
            <a:endParaRPr lang="en-US" sz="2800" b="1" u="sng" dirty="0"/>
          </a:p>
        </p:txBody>
      </p:sp>
      <p:sp>
        <p:nvSpPr>
          <p:cNvPr id="7" name="TextBox 6"/>
          <p:cNvSpPr txBox="1"/>
          <p:nvPr/>
        </p:nvSpPr>
        <p:spPr>
          <a:xfrm>
            <a:off x="124340" y="5426024"/>
            <a:ext cx="11847844" cy="1292662"/>
          </a:xfrm>
          <a:prstGeom prst="rect">
            <a:avLst/>
          </a:prstGeom>
          <a:solidFill>
            <a:srgbClr val="FFFFFF"/>
          </a:solidFill>
        </p:spPr>
        <p:txBody>
          <a:bodyPr wrap="square" rtlCol="0">
            <a:spAutoFit/>
          </a:bodyPr>
          <a:lstStyle/>
          <a:p>
            <a:pPr algn="ctr"/>
            <a:endParaRPr lang="en-US" sz="1200" dirty="0" smtClean="0"/>
          </a:p>
          <a:p>
            <a:pPr algn="ctr"/>
            <a:r>
              <a:rPr lang="en-US" sz="2200" dirty="0" smtClean="0"/>
              <a:t>The p-value is 0.0003, hence, we reject the null hypothesis.  </a:t>
            </a:r>
            <a:endParaRPr lang="en-US" sz="2200" dirty="0"/>
          </a:p>
          <a:p>
            <a:pPr algn="ctr"/>
            <a:endParaRPr lang="en-US" sz="2200" dirty="0" smtClean="0"/>
          </a:p>
          <a:p>
            <a:pPr algn="ctr"/>
            <a:r>
              <a:rPr lang="en-US" sz="2200" dirty="0" smtClean="0"/>
              <a:t>Median Bond Amounts have statistically significant differences based on Racial Group Classification.</a:t>
            </a:r>
            <a:endParaRPr lang="en-US" dirty="0" smtClean="0"/>
          </a:p>
        </p:txBody>
      </p:sp>
      <p:sp>
        <p:nvSpPr>
          <p:cNvPr id="8" name="Rectangle 7"/>
          <p:cNvSpPr/>
          <p:nvPr/>
        </p:nvSpPr>
        <p:spPr>
          <a:xfrm>
            <a:off x="2728756" y="571289"/>
            <a:ext cx="6716740" cy="430887"/>
          </a:xfrm>
          <a:prstGeom prst="rect">
            <a:avLst/>
          </a:prstGeom>
        </p:spPr>
        <p:txBody>
          <a:bodyPr wrap="none">
            <a:spAutoFit/>
          </a:bodyPr>
          <a:lstStyle/>
          <a:p>
            <a:pPr algn="ctr"/>
            <a:r>
              <a:rPr lang="en-US" sz="2200" b="1" dirty="0" smtClean="0"/>
              <a:t>The Bond Amount Variable Distribution was Not Normal</a:t>
            </a:r>
            <a:endParaRPr lang="en-US" sz="2200" b="1" dirty="0"/>
          </a:p>
        </p:txBody>
      </p:sp>
    </p:spTree>
    <p:extLst>
      <p:ext uri="{BB962C8B-B14F-4D97-AF65-F5344CB8AC3E}">
        <p14:creationId xmlns:p14="http://schemas.microsoft.com/office/powerpoint/2010/main" val="36491577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530" y="2438751"/>
            <a:ext cx="11317245" cy="2062103"/>
          </a:xfrm>
          <a:prstGeom prst="rect">
            <a:avLst/>
          </a:prstGeom>
        </p:spPr>
        <p:txBody>
          <a:bodyPr wrap="square">
            <a:spAutoFit/>
          </a:bodyPr>
          <a:lstStyle/>
          <a:p>
            <a:endParaRPr lang="en-US" dirty="0" smtClean="0"/>
          </a:p>
          <a:p>
            <a:r>
              <a:rPr lang="en-US" sz="2200" dirty="0" smtClean="0"/>
              <a:t>In 2019, one </a:t>
            </a:r>
            <a:r>
              <a:rPr lang="en-US" sz="2200" dirty="0"/>
              <a:t>Maryland County </a:t>
            </a:r>
            <a:r>
              <a:rPr lang="en-US" sz="2200" dirty="0" smtClean="0"/>
              <a:t>Acting </a:t>
            </a:r>
            <a:r>
              <a:rPr lang="en-US" sz="2200" dirty="0"/>
              <a:t>D</a:t>
            </a:r>
            <a:r>
              <a:rPr lang="en-US" sz="2200" dirty="0" smtClean="0"/>
              <a:t>irector </a:t>
            </a:r>
            <a:r>
              <a:rPr lang="en-US" sz="2200" dirty="0"/>
              <a:t>of the </a:t>
            </a:r>
            <a:r>
              <a:rPr lang="en-US" sz="2200" dirty="0" smtClean="0"/>
              <a:t>Corrections </a:t>
            </a:r>
            <a:r>
              <a:rPr lang="en-US" sz="2200" dirty="0"/>
              <a:t>D</a:t>
            </a:r>
            <a:r>
              <a:rPr lang="en-US" sz="2200" dirty="0" smtClean="0"/>
              <a:t>ivision </a:t>
            </a:r>
            <a:r>
              <a:rPr lang="en-US" sz="2200" dirty="0"/>
              <a:t>was </a:t>
            </a:r>
            <a:r>
              <a:rPr lang="en-US" sz="2200" dirty="0" smtClean="0"/>
              <a:t>asked </a:t>
            </a:r>
            <a:r>
              <a:rPr lang="en-US" sz="2200" b="1" dirty="0" smtClean="0"/>
              <a:t>whether </a:t>
            </a:r>
            <a:r>
              <a:rPr lang="en-US" sz="2200" b="1" dirty="0"/>
              <a:t>the county tracks metrics </a:t>
            </a:r>
            <a:r>
              <a:rPr lang="en-US" sz="2200" dirty="0"/>
              <a:t>that could substantiate claims that the </a:t>
            </a:r>
            <a:r>
              <a:rPr lang="en-US" sz="2200" dirty="0" smtClean="0"/>
              <a:t>algorithm provides </a:t>
            </a:r>
            <a:r>
              <a:rPr lang="en-US" sz="2200" dirty="0"/>
              <a:t>fair and accurate scores across different demographics.  </a:t>
            </a:r>
            <a:endParaRPr lang="en-US" sz="2200" dirty="0" smtClean="0"/>
          </a:p>
          <a:p>
            <a:endParaRPr lang="en-US" sz="2200" dirty="0"/>
          </a:p>
          <a:p>
            <a:r>
              <a:rPr lang="en-US" sz="2200" dirty="0" smtClean="0"/>
              <a:t>The </a:t>
            </a:r>
            <a:r>
              <a:rPr lang="en-US" sz="2200" dirty="0"/>
              <a:t>official’s response was very concerning:  </a:t>
            </a:r>
            <a:endParaRPr lang="en-US" sz="2200" dirty="0" smtClean="0"/>
          </a:p>
        </p:txBody>
      </p:sp>
      <p:sp>
        <p:nvSpPr>
          <p:cNvPr id="5" name="Rectangle 4"/>
          <p:cNvSpPr/>
          <p:nvPr/>
        </p:nvSpPr>
        <p:spPr>
          <a:xfrm>
            <a:off x="0" y="6281120"/>
            <a:ext cx="12192000" cy="553998"/>
          </a:xfrm>
          <a:prstGeom prst="rect">
            <a:avLst/>
          </a:prstGeom>
        </p:spPr>
        <p:txBody>
          <a:bodyPr wrap="square">
            <a:spAutoFit/>
          </a:bodyPr>
          <a:lstStyle/>
          <a:p>
            <a:pPr marL="228600" indent="-228600">
              <a:buFont typeface="+mj-lt"/>
              <a:buAutoNum type="arabicPeriod"/>
            </a:pPr>
            <a:r>
              <a:rPr lang="en-US" sz="1000" dirty="0" smtClean="0"/>
              <a:t>Roberts</a:t>
            </a:r>
            <a:r>
              <a:rPr lang="en-US" sz="1000" dirty="0"/>
              <a:t>, A. &amp; Eckert, N. (Jan. 3, 2019).  Maryland Courts Begin Using Artificial Intelligence in Bail Decisions.  Maryland Reporter (via Capital News Service), para. 48</a:t>
            </a:r>
            <a:r>
              <a:rPr lang="en-US" sz="1000" dirty="0" smtClean="0"/>
              <a:t>.;  </a:t>
            </a:r>
            <a:r>
              <a:rPr lang="en-US" sz="1000" dirty="0"/>
              <a:t>https://marylandreporter.com/2019/01/03/maryland-courts-begin-using-artificial-intelligence-in-bail-decisions</a:t>
            </a:r>
            <a:r>
              <a:rPr lang="en-US" sz="1000" dirty="0" smtClean="0"/>
              <a:t>/</a:t>
            </a:r>
          </a:p>
          <a:p>
            <a:pPr marL="228600" indent="-228600">
              <a:buFont typeface="+mj-lt"/>
              <a:buAutoNum type="arabicPeriod"/>
            </a:pPr>
            <a:r>
              <a:rPr lang="en-US" sz="1000" dirty="0"/>
              <a:t>https://www.washingtonpost.com/opinions/marylands-move-away-from-the-devastation-of-bail/2018/01/31/dd94335e-ffb8-11e7-8acf-</a:t>
            </a:r>
            <a:r>
              <a:rPr lang="en-US" sz="1000" dirty="0" smtClean="0"/>
              <a:t>ad2991367d9d_story.html</a:t>
            </a:r>
            <a:endParaRPr lang="en-US" sz="1000" dirty="0"/>
          </a:p>
        </p:txBody>
      </p:sp>
      <p:sp>
        <p:nvSpPr>
          <p:cNvPr id="10" name="Rectangle 9"/>
          <p:cNvSpPr/>
          <p:nvPr/>
        </p:nvSpPr>
        <p:spPr>
          <a:xfrm>
            <a:off x="2437836" y="0"/>
            <a:ext cx="7351917" cy="523220"/>
          </a:xfrm>
          <a:prstGeom prst="rect">
            <a:avLst/>
          </a:prstGeom>
        </p:spPr>
        <p:txBody>
          <a:bodyPr wrap="none">
            <a:spAutoFit/>
          </a:bodyPr>
          <a:lstStyle/>
          <a:p>
            <a:pPr algn="ctr"/>
            <a:r>
              <a:rPr lang="en-US" sz="2800" b="1" u="sng" dirty="0" smtClean="0"/>
              <a:t>Note on the Importance of Algorithm Validation </a:t>
            </a:r>
            <a:endParaRPr lang="en-US" sz="2800" b="1" u="sng" dirty="0"/>
          </a:p>
        </p:txBody>
      </p:sp>
      <p:sp>
        <p:nvSpPr>
          <p:cNvPr id="11" name="Rectangle 10"/>
          <p:cNvSpPr/>
          <p:nvPr/>
        </p:nvSpPr>
        <p:spPr>
          <a:xfrm>
            <a:off x="2439969" y="4594044"/>
            <a:ext cx="7427313" cy="1384995"/>
          </a:xfrm>
          <a:prstGeom prst="rect">
            <a:avLst/>
          </a:prstGeom>
        </p:spPr>
        <p:txBody>
          <a:bodyPr wrap="square">
            <a:spAutoFit/>
          </a:bodyPr>
          <a:lstStyle/>
          <a:p>
            <a:pPr marL="541338">
              <a:tabLst>
                <a:tab pos="8343900" algn="l"/>
              </a:tabLst>
            </a:pPr>
            <a:r>
              <a:rPr lang="en-US" sz="2800" b="1" i="1" dirty="0">
                <a:solidFill>
                  <a:schemeClr val="accent6">
                    <a:lumMod val="75000"/>
                  </a:schemeClr>
                </a:solidFill>
              </a:rPr>
              <a:t>“We do not discriminate, and I do not feel the assessment tool does at all …  We don’t measure it.  We just know its fair.</a:t>
            </a:r>
            <a:r>
              <a:rPr lang="en-US" sz="2800" b="1" i="1" dirty="0" smtClean="0">
                <a:solidFill>
                  <a:schemeClr val="accent6">
                    <a:lumMod val="75000"/>
                  </a:schemeClr>
                </a:solidFill>
              </a:rPr>
              <a:t>”</a:t>
            </a:r>
            <a:r>
              <a:rPr lang="en-US" sz="2800" baseline="30000" dirty="0" smtClean="0">
                <a:solidFill>
                  <a:schemeClr val="accent6">
                    <a:lumMod val="75000"/>
                  </a:schemeClr>
                </a:solidFill>
              </a:rPr>
              <a:t>1</a:t>
            </a:r>
            <a:endParaRPr lang="en-US" sz="2800" b="1" i="1" dirty="0">
              <a:solidFill>
                <a:schemeClr val="accent6">
                  <a:lumMod val="75000"/>
                </a:schemeClr>
              </a:solidFill>
            </a:endParaRPr>
          </a:p>
        </p:txBody>
      </p:sp>
      <p:sp>
        <p:nvSpPr>
          <p:cNvPr id="12" name="Rectangle 11"/>
          <p:cNvSpPr/>
          <p:nvPr/>
        </p:nvSpPr>
        <p:spPr>
          <a:xfrm>
            <a:off x="451310" y="1137300"/>
            <a:ext cx="11656721" cy="1446550"/>
          </a:xfrm>
          <a:prstGeom prst="rect">
            <a:avLst/>
          </a:prstGeom>
        </p:spPr>
        <p:txBody>
          <a:bodyPr wrap="square">
            <a:spAutoFit/>
          </a:bodyPr>
          <a:lstStyle/>
          <a:p>
            <a:pPr marL="342900" indent="-342900">
              <a:buFont typeface="Arial"/>
              <a:buChar char="•"/>
            </a:pPr>
            <a:r>
              <a:rPr lang="en-US" sz="2200" dirty="0"/>
              <a:t>Montgomery County has only </a:t>
            </a:r>
            <a:r>
              <a:rPr lang="en-US" sz="2200" dirty="0" smtClean="0"/>
              <a:t>recently undertaken revalidating the pretrial bail algorithm.</a:t>
            </a:r>
            <a:r>
              <a:rPr lang="en-US" sz="2200" baseline="30000" dirty="0" smtClean="0"/>
              <a:t>1</a:t>
            </a:r>
            <a:r>
              <a:rPr lang="en-US" sz="2200" dirty="0" smtClean="0"/>
              <a:t>  </a:t>
            </a:r>
          </a:p>
          <a:p>
            <a:pPr marL="342900" indent="-342900">
              <a:buFont typeface="Arial"/>
              <a:buChar char="•"/>
            </a:pPr>
            <a:r>
              <a:rPr lang="en-US" sz="2200" dirty="0" smtClean="0"/>
              <a:t>This </a:t>
            </a:r>
            <a:r>
              <a:rPr lang="en-US" sz="2200" dirty="0"/>
              <a:t>is the </a:t>
            </a:r>
            <a:r>
              <a:rPr lang="en-US" sz="2200" b="1" dirty="0"/>
              <a:t>first validation </a:t>
            </a:r>
            <a:r>
              <a:rPr lang="en-US" sz="2200" dirty="0"/>
              <a:t>of their risk assessment system in </a:t>
            </a:r>
            <a:r>
              <a:rPr lang="en-US" sz="2200" b="1" dirty="0"/>
              <a:t>10 years</a:t>
            </a:r>
            <a:r>
              <a:rPr lang="en-US" sz="2200" b="1" dirty="0" smtClean="0"/>
              <a:t>.</a:t>
            </a:r>
            <a:r>
              <a:rPr lang="en-US" sz="2200" baseline="30000" dirty="0" smtClean="0"/>
              <a:t>1</a:t>
            </a:r>
            <a:r>
              <a:rPr lang="en-US" sz="2200" dirty="0" smtClean="0"/>
              <a:t> </a:t>
            </a:r>
          </a:p>
          <a:p>
            <a:pPr marL="342900" indent="-342900">
              <a:buFont typeface="Arial"/>
              <a:buChar char="•"/>
            </a:pPr>
            <a:r>
              <a:rPr lang="en-US" sz="2200" dirty="0" smtClean="0"/>
              <a:t>Data </a:t>
            </a:r>
            <a:r>
              <a:rPr lang="en-US" sz="2200" dirty="0"/>
              <a:t>Professionals recommend comprehensive validation </a:t>
            </a:r>
            <a:r>
              <a:rPr lang="en-US" sz="2200" b="1" dirty="0"/>
              <a:t>every </a:t>
            </a:r>
            <a:r>
              <a:rPr lang="en-US" sz="2200" b="1" dirty="0" smtClean="0"/>
              <a:t>year</a:t>
            </a:r>
            <a:r>
              <a:rPr lang="en-US" sz="2200" dirty="0" smtClean="0"/>
              <a:t> to evaluate if the assessment tools are accomplishing their intended results.</a:t>
            </a:r>
            <a:r>
              <a:rPr lang="en-US" sz="2200" baseline="30000" dirty="0"/>
              <a:t>2</a:t>
            </a:r>
            <a:r>
              <a:rPr lang="en-US" sz="2200" dirty="0" smtClean="0"/>
              <a:t> </a:t>
            </a:r>
            <a:endParaRPr lang="en-US" sz="2200" dirty="0"/>
          </a:p>
        </p:txBody>
      </p:sp>
      <p:sp>
        <p:nvSpPr>
          <p:cNvPr id="13" name="TextBox 12"/>
          <p:cNvSpPr txBox="1"/>
          <p:nvPr/>
        </p:nvSpPr>
        <p:spPr>
          <a:xfrm>
            <a:off x="0" y="568354"/>
            <a:ext cx="12191999" cy="461665"/>
          </a:xfrm>
          <a:prstGeom prst="rect">
            <a:avLst/>
          </a:prstGeom>
          <a:noFill/>
        </p:spPr>
        <p:txBody>
          <a:bodyPr wrap="square" rtlCol="0">
            <a:spAutoFit/>
          </a:bodyPr>
          <a:lstStyle/>
          <a:p>
            <a:pPr algn="ctr"/>
            <a:r>
              <a:rPr lang="en-US" sz="2400" b="1" i="1" dirty="0" smtClean="0"/>
              <a:t>Validation Processes investigate whether the algorithms are actually working in practice.</a:t>
            </a:r>
            <a:endParaRPr lang="en-US" sz="2400" b="1" i="1" dirty="0"/>
          </a:p>
        </p:txBody>
      </p:sp>
    </p:spTree>
    <p:extLst>
      <p:ext uri="{BB962C8B-B14F-4D97-AF65-F5344CB8AC3E}">
        <p14:creationId xmlns:p14="http://schemas.microsoft.com/office/powerpoint/2010/main" val="29931046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443" y="704339"/>
            <a:ext cx="5515376" cy="3816430"/>
          </a:xfrm>
          <a:prstGeom prst="rect">
            <a:avLst/>
          </a:prstGeom>
        </p:spPr>
        <p:txBody>
          <a:bodyPr wrap="square">
            <a:spAutoFit/>
          </a:bodyPr>
          <a:lstStyle/>
          <a:p>
            <a:endParaRPr lang="en-US" sz="2200" dirty="0" smtClean="0"/>
          </a:p>
          <a:p>
            <a:r>
              <a:rPr lang="en-US" sz="2200" b="1" dirty="0" smtClean="0"/>
              <a:t>In 2020, </a:t>
            </a:r>
            <a:r>
              <a:rPr lang="en-US" sz="2200" dirty="0"/>
              <a:t>v</a:t>
            </a:r>
            <a:r>
              <a:rPr lang="en-US" sz="2200" dirty="0" smtClean="0"/>
              <a:t>oters in CA Rejected </a:t>
            </a:r>
            <a:r>
              <a:rPr lang="en-US" sz="2200" b="1" dirty="0" smtClean="0"/>
              <a:t>Proposition 25</a:t>
            </a:r>
            <a:r>
              <a:rPr lang="en-US" sz="2200" b="1" baseline="30000" dirty="0"/>
              <a:t>1</a:t>
            </a:r>
            <a:endParaRPr lang="en-US" sz="2200" b="1" dirty="0"/>
          </a:p>
          <a:p>
            <a:endParaRPr lang="en-US" b="1" dirty="0"/>
          </a:p>
          <a:p>
            <a:pPr marL="285750" indent="-285750">
              <a:buFontTx/>
              <a:buChar char="•"/>
            </a:pPr>
            <a:r>
              <a:rPr lang="en-US" dirty="0" smtClean="0"/>
              <a:t>Prior to the election </a:t>
            </a:r>
            <a:r>
              <a:rPr lang="en-US" b="1" dirty="0" smtClean="0"/>
              <a:t>27 prominent scholars </a:t>
            </a:r>
            <a:r>
              <a:rPr lang="en-US" dirty="0" smtClean="0"/>
              <a:t>from MIT</a:t>
            </a:r>
            <a:r>
              <a:rPr lang="en-US" dirty="0"/>
              <a:t>, Harvard, Princeton, NYU, UC Berkeley and </a:t>
            </a:r>
            <a:r>
              <a:rPr lang="en-US" dirty="0" smtClean="0"/>
              <a:t>Columbia pulled </a:t>
            </a:r>
            <a:r>
              <a:rPr lang="en-US" dirty="0"/>
              <a:t>their </a:t>
            </a:r>
            <a:r>
              <a:rPr lang="en-US" dirty="0" smtClean="0"/>
              <a:t>previous support</a:t>
            </a:r>
            <a:r>
              <a:rPr lang="en-US" baseline="30000" dirty="0" smtClean="0"/>
              <a:t>2 </a:t>
            </a:r>
            <a:r>
              <a:rPr lang="en-US" dirty="0" smtClean="0"/>
              <a:t> </a:t>
            </a:r>
          </a:p>
          <a:p>
            <a:endParaRPr lang="en-US" dirty="0" smtClean="0"/>
          </a:p>
          <a:p>
            <a:pPr marL="285750" indent="-285750">
              <a:buFontTx/>
              <a:buChar char="•"/>
            </a:pPr>
            <a:r>
              <a:rPr lang="en-US" dirty="0" smtClean="0"/>
              <a:t>Their research showed that the algorithms </a:t>
            </a:r>
            <a:r>
              <a:rPr lang="en-US" b="1" dirty="0" smtClean="0"/>
              <a:t>perpetuate and increase, rather than decrease, biases </a:t>
            </a:r>
            <a:r>
              <a:rPr lang="en-US" dirty="0" smtClean="0"/>
              <a:t>currently in the system, </a:t>
            </a:r>
            <a:r>
              <a:rPr lang="en-US" b="1" dirty="0" smtClean="0"/>
              <a:t>especially racial bias</a:t>
            </a:r>
            <a:r>
              <a:rPr lang="en-US" dirty="0" smtClean="0"/>
              <a:t>.  </a:t>
            </a:r>
          </a:p>
          <a:p>
            <a:endParaRPr lang="en-US" dirty="0" smtClean="0"/>
          </a:p>
          <a:p>
            <a:pPr marL="285750" indent="-285750">
              <a:buFontTx/>
              <a:buChar char="•"/>
            </a:pPr>
            <a:r>
              <a:rPr lang="en-US" dirty="0" smtClean="0"/>
              <a:t>The bias was in part due to the </a:t>
            </a:r>
            <a:r>
              <a:rPr lang="en-US" b="1" dirty="0" smtClean="0"/>
              <a:t>lack of practice of actual algorithm validation.</a:t>
            </a:r>
            <a:endParaRPr lang="en-US" b="1" dirty="0"/>
          </a:p>
        </p:txBody>
      </p:sp>
      <p:sp>
        <p:nvSpPr>
          <p:cNvPr id="5" name="Rectangle 4"/>
          <p:cNvSpPr/>
          <p:nvPr/>
        </p:nvSpPr>
        <p:spPr>
          <a:xfrm>
            <a:off x="316251" y="5022190"/>
            <a:ext cx="11875749" cy="769441"/>
          </a:xfrm>
          <a:prstGeom prst="rect">
            <a:avLst/>
          </a:prstGeom>
        </p:spPr>
        <p:txBody>
          <a:bodyPr wrap="square">
            <a:spAutoFit/>
          </a:bodyPr>
          <a:lstStyle/>
          <a:p>
            <a:r>
              <a:rPr lang="en-US" sz="2200" dirty="0" smtClean="0"/>
              <a:t>In </a:t>
            </a:r>
            <a:r>
              <a:rPr lang="en-US" sz="2200" b="1" dirty="0"/>
              <a:t>New Jersey</a:t>
            </a:r>
            <a:r>
              <a:rPr lang="en-US" sz="2200" dirty="0"/>
              <a:t>, </a:t>
            </a:r>
            <a:r>
              <a:rPr lang="en-US" sz="2200" b="1" dirty="0" smtClean="0"/>
              <a:t>bail algorithm validation metrics </a:t>
            </a:r>
            <a:r>
              <a:rPr lang="en-US" sz="2200" dirty="0" smtClean="0"/>
              <a:t>also exposed that the algorithms have </a:t>
            </a:r>
            <a:r>
              <a:rPr lang="en-US" sz="2200" b="1" dirty="0" smtClean="0"/>
              <a:t>not </a:t>
            </a:r>
            <a:r>
              <a:rPr lang="en-US" sz="2200" b="1" dirty="0"/>
              <a:t>changed </a:t>
            </a:r>
            <a:r>
              <a:rPr lang="en-US" sz="2200" b="1" dirty="0" smtClean="0"/>
              <a:t>recent racial </a:t>
            </a:r>
            <a:r>
              <a:rPr lang="en-US" sz="2200" b="1" dirty="0"/>
              <a:t>disparity data at all</a:t>
            </a:r>
            <a:r>
              <a:rPr lang="en-US" sz="2200" dirty="0" smtClean="0"/>
              <a:t>.</a:t>
            </a:r>
            <a:r>
              <a:rPr lang="en-US" sz="2200" baseline="30000" dirty="0"/>
              <a:t> </a:t>
            </a:r>
            <a:r>
              <a:rPr lang="en-US" sz="2200" baseline="30000" dirty="0" smtClean="0"/>
              <a:t>3</a:t>
            </a:r>
            <a:endParaRPr lang="en-US" sz="2200" baseline="30000" dirty="0"/>
          </a:p>
        </p:txBody>
      </p:sp>
      <p:sp>
        <p:nvSpPr>
          <p:cNvPr id="6" name="Rectangle 5"/>
          <p:cNvSpPr/>
          <p:nvPr/>
        </p:nvSpPr>
        <p:spPr>
          <a:xfrm>
            <a:off x="90479" y="6211669"/>
            <a:ext cx="12325777" cy="646331"/>
          </a:xfrm>
          <a:prstGeom prst="rect">
            <a:avLst/>
          </a:prstGeom>
        </p:spPr>
        <p:txBody>
          <a:bodyPr wrap="square">
            <a:spAutoFit/>
          </a:bodyPr>
          <a:lstStyle/>
          <a:p>
            <a:pPr marL="228600" indent="-228600">
              <a:buAutoNum type="arabicPeriod"/>
            </a:pPr>
            <a:r>
              <a:rPr lang="en-US" sz="1200" dirty="0"/>
              <a:t>https://en.wikipedia.org/wiki/</a:t>
            </a:r>
            <a:r>
              <a:rPr lang="en-US" sz="1200" dirty="0" smtClean="0"/>
              <a:t>2020_California_Proposition_25</a:t>
            </a:r>
          </a:p>
          <a:p>
            <a:pPr marL="228600" indent="-228600">
              <a:buFontTx/>
              <a:buAutoNum type="arabicPeriod"/>
            </a:pPr>
            <a:r>
              <a:rPr lang="en-US" sz="1200" dirty="0"/>
              <a:t>Hao, K. (Jan. 21, 2019).  AI is sending people to jail – and  getting it wrong.  MIT Technology Review.  https://www.technologyreview.com/2019/01/21/137783/algorithms-criminal-justice-ai</a:t>
            </a:r>
            <a:r>
              <a:rPr lang="en-US" sz="1200" dirty="0" smtClean="0"/>
              <a:t>/</a:t>
            </a:r>
            <a:endParaRPr lang="en-US" sz="1200" dirty="0"/>
          </a:p>
          <a:p>
            <a:pPr marL="228600" indent="-228600">
              <a:buAutoNum type="arabicPeriod"/>
            </a:pPr>
            <a:r>
              <a:rPr lang="en-US" sz="1200" dirty="0"/>
              <a:t>https://www.boldbusiness.com/digital/robot-judges-algorithmic-bail/</a:t>
            </a:r>
          </a:p>
        </p:txBody>
      </p:sp>
      <p:sp>
        <p:nvSpPr>
          <p:cNvPr id="7" name="Rectangle 6"/>
          <p:cNvSpPr/>
          <p:nvPr/>
        </p:nvSpPr>
        <p:spPr>
          <a:xfrm>
            <a:off x="1664200" y="0"/>
            <a:ext cx="8899191" cy="523220"/>
          </a:xfrm>
          <a:prstGeom prst="rect">
            <a:avLst/>
          </a:prstGeom>
        </p:spPr>
        <p:txBody>
          <a:bodyPr wrap="none">
            <a:spAutoFit/>
          </a:bodyPr>
          <a:lstStyle/>
          <a:p>
            <a:pPr algn="ctr"/>
            <a:r>
              <a:rPr lang="en-US" sz="2800" b="1" u="sng" dirty="0" smtClean="0"/>
              <a:t>Continued Note on the Importance of Algorithm Validation </a:t>
            </a:r>
            <a:endParaRPr lang="en-US" sz="2800" b="1" u="sng" dirty="0"/>
          </a:p>
        </p:txBody>
      </p:sp>
      <p:pic>
        <p:nvPicPr>
          <p:cNvPr id="8" name="Picture 7"/>
          <p:cNvPicPr>
            <a:picLocks noChangeAspect="1"/>
          </p:cNvPicPr>
          <p:nvPr/>
        </p:nvPicPr>
        <p:blipFill>
          <a:blip r:embed="rId2"/>
          <a:stretch>
            <a:fillRect/>
          </a:stretch>
        </p:blipFill>
        <p:spPr>
          <a:xfrm>
            <a:off x="5861159" y="923575"/>
            <a:ext cx="6330842" cy="3561099"/>
          </a:xfrm>
          <a:prstGeom prst="rect">
            <a:avLst/>
          </a:prstGeom>
        </p:spPr>
      </p:pic>
    </p:spTree>
    <p:extLst>
      <p:ext uri="{BB962C8B-B14F-4D97-AF65-F5344CB8AC3E}">
        <p14:creationId xmlns:p14="http://schemas.microsoft.com/office/powerpoint/2010/main" val="15060419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7415" y="-53286"/>
            <a:ext cx="7334006" cy="523220"/>
          </a:xfrm>
          <a:prstGeom prst="rect">
            <a:avLst/>
          </a:prstGeom>
        </p:spPr>
        <p:txBody>
          <a:bodyPr wrap="square">
            <a:spAutoFit/>
          </a:bodyPr>
          <a:lstStyle/>
          <a:p>
            <a:r>
              <a:rPr lang="en-AU" sz="2800" b="1" u="sng" dirty="0" smtClean="0"/>
              <a:t>Why this Analysis is Important and Relevant  </a:t>
            </a:r>
          </a:p>
        </p:txBody>
      </p:sp>
      <p:sp>
        <p:nvSpPr>
          <p:cNvPr id="5" name="TextBox 4"/>
          <p:cNvSpPr txBox="1"/>
          <p:nvPr/>
        </p:nvSpPr>
        <p:spPr>
          <a:xfrm>
            <a:off x="213154" y="525698"/>
            <a:ext cx="11743945" cy="2893100"/>
          </a:xfrm>
          <a:prstGeom prst="rect">
            <a:avLst/>
          </a:prstGeom>
          <a:noFill/>
        </p:spPr>
        <p:txBody>
          <a:bodyPr wrap="square" rtlCol="0">
            <a:spAutoFit/>
          </a:bodyPr>
          <a:lstStyle/>
          <a:p>
            <a:pPr marL="447675" lvl="4" defTabSz="-284163"/>
            <a:r>
              <a:rPr lang="en-US" sz="2200" b="1" dirty="0" smtClean="0"/>
              <a:t>Current Intersection of:</a:t>
            </a:r>
            <a:endParaRPr lang="en-US" sz="2200" dirty="0" smtClean="0"/>
          </a:p>
          <a:p>
            <a:pPr marL="2149475" indent="-352425">
              <a:tabLst>
                <a:tab pos="627063" algn="l"/>
              </a:tabLst>
            </a:pPr>
            <a:endParaRPr lang="en-US" sz="800" dirty="0" smtClean="0"/>
          </a:p>
          <a:p>
            <a:pPr marL="2149475" indent="-352425">
              <a:buFont typeface="Arial"/>
              <a:buChar char="•"/>
              <a:tabLst>
                <a:tab pos="627063" algn="l"/>
              </a:tabLst>
            </a:pPr>
            <a:r>
              <a:rPr lang="en-US" dirty="0"/>
              <a:t>N</a:t>
            </a:r>
            <a:r>
              <a:rPr lang="en-US" dirty="0" smtClean="0"/>
              <a:t>ational </a:t>
            </a:r>
            <a:r>
              <a:rPr lang="en-US" dirty="0"/>
              <a:t>c</a:t>
            </a:r>
            <a:r>
              <a:rPr lang="en-US" dirty="0" smtClean="0"/>
              <a:t>riminal </a:t>
            </a:r>
            <a:r>
              <a:rPr lang="en-US" dirty="0"/>
              <a:t>j</a:t>
            </a:r>
            <a:r>
              <a:rPr lang="en-US" dirty="0" smtClean="0"/>
              <a:t>ustice </a:t>
            </a:r>
            <a:r>
              <a:rPr lang="en-US" dirty="0"/>
              <a:t>r</a:t>
            </a:r>
            <a:r>
              <a:rPr lang="en-US" dirty="0" smtClean="0"/>
              <a:t>eform movements</a:t>
            </a:r>
          </a:p>
          <a:p>
            <a:pPr marL="2149475" indent="-352425">
              <a:tabLst>
                <a:tab pos="627063" algn="l"/>
              </a:tabLst>
            </a:pPr>
            <a:endParaRPr lang="en-US" dirty="0" smtClean="0"/>
          </a:p>
          <a:p>
            <a:pPr marL="2149475" indent="-352425">
              <a:buFont typeface="Arial"/>
              <a:buChar char="•"/>
              <a:tabLst>
                <a:tab pos="627063" algn="l"/>
              </a:tabLst>
            </a:pPr>
            <a:r>
              <a:rPr lang="en-US" dirty="0"/>
              <a:t>E</a:t>
            </a:r>
            <a:r>
              <a:rPr lang="en-US" dirty="0" smtClean="0"/>
              <a:t>thical and regulatory hearings on the use of AI algorithms in society at large</a:t>
            </a:r>
          </a:p>
          <a:p>
            <a:pPr marL="447675" algn="ctr">
              <a:tabLst>
                <a:tab pos="627063" algn="l"/>
              </a:tabLst>
            </a:pPr>
            <a:endParaRPr lang="en-US" dirty="0" smtClean="0"/>
          </a:p>
          <a:p>
            <a:pPr marL="447675" algn="ctr">
              <a:tabLst>
                <a:tab pos="627063" algn="l"/>
              </a:tabLst>
            </a:pPr>
            <a:r>
              <a:rPr lang="mr-IN" sz="2200" b="1" dirty="0" smtClean="0"/>
              <a:t>…</a:t>
            </a:r>
            <a:r>
              <a:rPr lang="en-US" sz="2200" b="1" dirty="0" smtClean="0"/>
              <a:t> at the same time Algorithm use within the criminal justice system is increasing rapidly.</a:t>
            </a:r>
          </a:p>
          <a:p>
            <a:pPr marL="982663">
              <a:tabLst>
                <a:tab pos="627063" algn="l"/>
              </a:tabLst>
            </a:pPr>
            <a:endParaRPr lang="en-US" sz="2200" b="1" dirty="0" smtClean="0"/>
          </a:p>
          <a:p>
            <a:pPr marL="627063"/>
            <a:endParaRPr lang="en-US" dirty="0"/>
          </a:p>
          <a:p>
            <a:pPr marL="627063" algn="ctr"/>
            <a:endParaRPr lang="en-US" b="1" dirty="0" smtClean="0"/>
          </a:p>
        </p:txBody>
      </p:sp>
      <p:pic>
        <p:nvPicPr>
          <p:cNvPr id="7" name="Picture 6"/>
          <p:cNvPicPr>
            <a:picLocks noChangeAspect="1"/>
          </p:cNvPicPr>
          <p:nvPr/>
        </p:nvPicPr>
        <p:blipFill rotWithShape="1">
          <a:blip r:embed="rId3"/>
          <a:srcRect l="3718"/>
          <a:stretch/>
        </p:blipFill>
        <p:spPr>
          <a:xfrm>
            <a:off x="0" y="2752931"/>
            <a:ext cx="6209941" cy="3376827"/>
          </a:xfrm>
          <a:prstGeom prst="rect">
            <a:avLst/>
          </a:prstGeom>
        </p:spPr>
      </p:pic>
      <p:pic>
        <p:nvPicPr>
          <p:cNvPr id="8" name="Picture 7"/>
          <p:cNvPicPr>
            <a:picLocks noChangeAspect="1"/>
          </p:cNvPicPr>
          <p:nvPr/>
        </p:nvPicPr>
        <p:blipFill>
          <a:blip r:embed="rId4"/>
          <a:stretch>
            <a:fillRect/>
          </a:stretch>
        </p:blipFill>
        <p:spPr>
          <a:xfrm>
            <a:off x="6229208" y="2770692"/>
            <a:ext cx="5971673" cy="3359066"/>
          </a:xfrm>
          <a:prstGeom prst="rect">
            <a:avLst/>
          </a:prstGeom>
        </p:spPr>
      </p:pic>
      <p:sp>
        <p:nvSpPr>
          <p:cNvPr id="9" name="Rectangle 8"/>
          <p:cNvSpPr/>
          <p:nvPr/>
        </p:nvSpPr>
        <p:spPr>
          <a:xfrm>
            <a:off x="0" y="6213974"/>
            <a:ext cx="12460664" cy="523220"/>
          </a:xfrm>
          <a:prstGeom prst="rect">
            <a:avLst/>
          </a:prstGeom>
        </p:spPr>
        <p:txBody>
          <a:bodyPr wrap="square">
            <a:spAutoFit/>
          </a:bodyPr>
          <a:lstStyle/>
          <a:p>
            <a:pPr>
              <a:tabLst>
                <a:tab pos="627063" algn="l"/>
              </a:tabLst>
            </a:pPr>
            <a:r>
              <a:rPr lang="en-US" sz="2400" b="1" i="1" dirty="0" smtClean="0"/>
              <a:t>  How </a:t>
            </a:r>
            <a:r>
              <a:rPr lang="en-US" sz="2400" b="1" i="1" dirty="0"/>
              <a:t>do we use these tools ethically, </a:t>
            </a:r>
            <a:r>
              <a:rPr lang="en-US" sz="2400" b="1" i="1" dirty="0" smtClean="0"/>
              <a:t>conscientiously, </a:t>
            </a:r>
            <a:r>
              <a:rPr lang="en-US" sz="2400" b="1" i="1" dirty="0"/>
              <a:t>and responsibly, </a:t>
            </a:r>
            <a:r>
              <a:rPr lang="en-US" sz="2400" b="1" i="1" dirty="0" smtClean="0"/>
              <a:t>and </a:t>
            </a:r>
            <a:r>
              <a:rPr lang="mr-IN" sz="2400" b="1" i="1" dirty="0" smtClean="0"/>
              <a:t>…</a:t>
            </a:r>
            <a:r>
              <a:rPr lang="en-US" sz="2400" b="1" i="1" dirty="0" smtClean="0"/>
              <a:t> </a:t>
            </a:r>
            <a:r>
              <a:rPr lang="en-US" sz="2800" b="1" i="1" dirty="0" smtClean="0"/>
              <a:t>do </a:t>
            </a:r>
            <a:r>
              <a:rPr lang="en-US" sz="2800" b="1" i="1" dirty="0"/>
              <a:t>they work</a:t>
            </a:r>
            <a:r>
              <a:rPr lang="en-US" sz="2400" b="1" i="1" dirty="0"/>
              <a:t>?</a:t>
            </a:r>
          </a:p>
        </p:txBody>
      </p:sp>
    </p:spTree>
    <p:extLst>
      <p:ext uri="{BB962C8B-B14F-4D97-AF65-F5344CB8AC3E}">
        <p14:creationId xmlns:p14="http://schemas.microsoft.com/office/powerpoint/2010/main" val="106514301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1768" y="1024683"/>
            <a:ext cx="11155091" cy="5693865"/>
          </a:xfrm>
          <a:prstGeom prst="rect">
            <a:avLst/>
          </a:prstGeom>
          <a:noFill/>
          <a:ln>
            <a:solidFill>
              <a:srgbClr val="000000"/>
            </a:solidFill>
          </a:ln>
        </p:spPr>
        <p:txBody>
          <a:bodyPr wrap="square" rtlCol="0">
            <a:spAutoFit/>
          </a:bodyPr>
          <a:lstStyle/>
          <a:p>
            <a:r>
              <a:rPr lang="en-US" sz="2400" b="1" dirty="0" smtClean="0"/>
              <a:t>The data makes clear </a:t>
            </a:r>
            <a:r>
              <a:rPr lang="mr-IN" sz="2400" b="1" dirty="0" smtClean="0"/>
              <a:t>…</a:t>
            </a:r>
            <a:endParaRPr lang="en-US" sz="2400" b="1" dirty="0" smtClean="0"/>
          </a:p>
          <a:p>
            <a:endParaRPr lang="en-US" sz="2200" dirty="0" smtClean="0"/>
          </a:p>
          <a:p>
            <a:pPr marL="457200" indent="-457200">
              <a:buFont typeface="+mj-lt"/>
              <a:buAutoNum type="arabicPeriod"/>
            </a:pPr>
            <a:r>
              <a:rPr lang="en-US" sz="2200" dirty="0" smtClean="0"/>
              <a:t>The use of AI Algorithms and Pretrial Risk Assessment Tools </a:t>
            </a:r>
            <a:r>
              <a:rPr lang="en-US" sz="2200" b="1" dirty="0" smtClean="0"/>
              <a:t>have </a:t>
            </a:r>
            <a:r>
              <a:rPr lang="en-US" sz="2200" b="1" u="sng" dirty="0" smtClean="0"/>
              <a:t>not</a:t>
            </a:r>
            <a:r>
              <a:rPr lang="en-US" sz="2200" b="1" dirty="0" smtClean="0"/>
              <a:t> resulted in a reduction of bias and racial discrepancies</a:t>
            </a:r>
            <a:r>
              <a:rPr lang="en-US" sz="2200" dirty="0" smtClean="0"/>
              <a:t> in bail amounts.</a:t>
            </a:r>
          </a:p>
          <a:p>
            <a:endParaRPr lang="en-US" sz="2200" dirty="0"/>
          </a:p>
          <a:p>
            <a:pPr algn="ctr"/>
            <a:r>
              <a:rPr lang="en-US" sz="2200" i="1" dirty="0" smtClean="0"/>
              <a:t>Montgomery County provides no dataset to examine bail amounts locally.</a:t>
            </a:r>
          </a:p>
          <a:p>
            <a:endParaRPr lang="en-US" sz="2200" dirty="0"/>
          </a:p>
          <a:p>
            <a:pPr marL="457200" indent="-457200">
              <a:buFont typeface="+mj-lt"/>
              <a:buAutoNum type="arabicPeriod" startAt="2"/>
            </a:pPr>
            <a:r>
              <a:rPr lang="en-US" sz="2200" dirty="0" smtClean="0"/>
              <a:t>Montgomery County has </a:t>
            </a:r>
            <a:r>
              <a:rPr lang="en-US" sz="2200" b="1" u="sng" dirty="0" smtClean="0"/>
              <a:t>not</a:t>
            </a:r>
            <a:r>
              <a:rPr lang="en-US" sz="2200" b="1" dirty="0" smtClean="0"/>
              <a:t> been adequately and regularly validating their algorithm and risk assessment tools for accuracy and bias reduction</a:t>
            </a:r>
            <a:r>
              <a:rPr lang="en-US" sz="2200" dirty="0" smtClean="0"/>
              <a:t>.</a:t>
            </a:r>
          </a:p>
          <a:p>
            <a:pPr algn="ctr"/>
            <a:endParaRPr lang="en-US" sz="2400" dirty="0" smtClean="0"/>
          </a:p>
          <a:p>
            <a:pPr algn="ctr"/>
            <a:r>
              <a:rPr lang="en-US" sz="2200" i="1" dirty="0"/>
              <a:t>As we all know, from the great data science adage:   “junk in = junk out</a:t>
            </a:r>
            <a:r>
              <a:rPr lang="en-US" sz="2200" i="1" dirty="0" smtClean="0"/>
              <a:t>”</a:t>
            </a:r>
          </a:p>
          <a:p>
            <a:pPr algn="ctr"/>
            <a:r>
              <a:rPr lang="en-US" sz="2200" i="1" dirty="0"/>
              <a:t>V</a:t>
            </a:r>
            <a:r>
              <a:rPr lang="en-US" sz="2200" i="1" dirty="0" smtClean="0"/>
              <a:t>alidation is protection against both.</a:t>
            </a:r>
          </a:p>
          <a:p>
            <a:pPr algn="ctr"/>
            <a:endParaRPr lang="en-US" sz="2400" dirty="0" smtClean="0"/>
          </a:p>
          <a:p>
            <a:pPr marL="457200" indent="-457200">
              <a:buFont typeface="+mj-lt"/>
              <a:buAutoNum type="arabicPeriod" startAt="3"/>
            </a:pPr>
            <a:r>
              <a:rPr lang="en-US" sz="2400" dirty="0" smtClean="0"/>
              <a:t>Montgomery County representatives working in the Criminal Justice System</a:t>
            </a:r>
          </a:p>
          <a:p>
            <a:pPr algn="ctr"/>
            <a:r>
              <a:rPr lang="en-US" sz="2400" b="1" dirty="0" smtClean="0"/>
              <a:t>must be better educated about the importance of assessment tool metrics and validation.</a:t>
            </a:r>
          </a:p>
        </p:txBody>
      </p:sp>
      <p:sp>
        <p:nvSpPr>
          <p:cNvPr id="5" name="Rectangle 4"/>
          <p:cNvSpPr/>
          <p:nvPr/>
        </p:nvSpPr>
        <p:spPr>
          <a:xfrm>
            <a:off x="3008144" y="0"/>
            <a:ext cx="6193523" cy="954107"/>
          </a:xfrm>
          <a:prstGeom prst="rect">
            <a:avLst/>
          </a:prstGeom>
        </p:spPr>
        <p:txBody>
          <a:bodyPr wrap="none">
            <a:spAutoFit/>
          </a:bodyPr>
          <a:lstStyle/>
          <a:p>
            <a:pPr algn="ctr"/>
            <a:r>
              <a:rPr lang="en-US" sz="2800" b="1" u="sng" dirty="0" smtClean="0"/>
              <a:t>Part II. Bias in Pretrial Bail Rate Datasets</a:t>
            </a:r>
          </a:p>
          <a:p>
            <a:pPr algn="ctr"/>
            <a:r>
              <a:rPr lang="en-US" sz="2800" b="1" u="sng" dirty="0" smtClean="0"/>
              <a:t>Noteworthy  Findings &amp; Results </a:t>
            </a:r>
            <a:endParaRPr lang="en-US" sz="2800" b="1" u="sng" dirty="0"/>
          </a:p>
        </p:txBody>
      </p:sp>
    </p:spTree>
    <p:extLst>
      <p:ext uri="{BB962C8B-B14F-4D97-AF65-F5344CB8AC3E}">
        <p14:creationId xmlns:p14="http://schemas.microsoft.com/office/powerpoint/2010/main" val="23128894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29434" y="2533511"/>
            <a:ext cx="6224151" cy="707886"/>
          </a:xfrm>
          <a:prstGeom prst="rect">
            <a:avLst/>
          </a:prstGeom>
          <a:noFill/>
          <a:ln>
            <a:solidFill>
              <a:srgbClr val="000000"/>
            </a:solidFill>
          </a:ln>
        </p:spPr>
        <p:txBody>
          <a:bodyPr wrap="square" rtlCol="0">
            <a:spAutoFit/>
          </a:bodyPr>
          <a:lstStyle/>
          <a:p>
            <a:endParaRPr lang="en-US" sz="800" dirty="0" smtClean="0"/>
          </a:p>
          <a:p>
            <a:pPr algn="ctr"/>
            <a:r>
              <a:rPr lang="en-US" sz="2400" dirty="0" smtClean="0"/>
              <a:t>Part III.   Police Internal Affairs Investigations</a:t>
            </a:r>
          </a:p>
          <a:p>
            <a:endParaRPr lang="en-US" sz="800" dirty="0"/>
          </a:p>
        </p:txBody>
      </p:sp>
    </p:spTree>
    <p:extLst>
      <p:ext uri="{BB962C8B-B14F-4D97-AF65-F5344CB8AC3E}">
        <p14:creationId xmlns:p14="http://schemas.microsoft.com/office/powerpoint/2010/main" val="8606636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28176" y="0"/>
            <a:ext cx="7535686" cy="461665"/>
          </a:xfrm>
          <a:prstGeom prst="rect">
            <a:avLst/>
          </a:prstGeom>
        </p:spPr>
        <p:txBody>
          <a:bodyPr wrap="none">
            <a:spAutoFit/>
          </a:bodyPr>
          <a:lstStyle/>
          <a:p>
            <a:pPr algn="ctr"/>
            <a:r>
              <a:rPr lang="en-US" sz="2400" b="1" u="sng" dirty="0" smtClean="0"/>
              <a:t>Noteworthy Findings &amp; Results </a:t>
            </a:r>
            <a:r>
              <a:rPr lang="mr-IN" sz="2400" b="1" u="sng" dirty="0" smtClean="0"/>
              <a:t>–</a:t>
            </a:r>
            <a:r>
              <a:rPr lang="en-US" sz="2400" b="1" u="sng" dirty="0" smtClean="0"/>
              <a:t> Internal Affairs Datasets</a:t>
            </a:r>
            <a:endParaRPr lang="en-US" sz="2400" b="1" u="sng" dirty="0"/>
          </a:p>
        </p:txBody>
      </p:sp>
      <p:sp>
        <p:nvSpPr>
          <p:cNvPr id="7" name="TextBox 6"/>
          <p:cNvSpPr txBox="1"/>
          <p:nvPr/>
        </p:nvSpPr>
        <p:spPr>
          <a:xfrm>
            <a:off x="2235904" y="5103673"/>
            <a:ext cx="8066568" cy="1754327"/>
          </a:xfrm>
          <a:prstGeom prst="rect">
            <a:avLst/>
          </a:prstGeom>
          <a:noFill/>
        </p:spPr>
        <p:txBody>
          <a:bodyPr wrap="square" rtlCol="0">
            <a:spAutoFit/>
          </a:bodyPr>
          <a:lstStyle/>
          <a:p>
            <a:pPr marL="285750" indent="-285750">
              <a:buFont typeface="Arial"/>
              <a:buChar char="•"/>
            </a:pPr>
            <a:r>
              <a:rPr lang="en-US" dirty="0" smtClean="0"/>
              <a:t>Overall the information provided in the IA datasets is much less comprehensive than the other criminal justice system datasets.</a:t>
            </a:r>
          </a:p>
          <a:p>
            <a:endParaRPr lang="en-US" dirty="0" smtClean="0"/>
          </a:p>
          <a:p>
            <a:pPr marL="285750" indent="-285750">
              <a:buFont typeface="Arial"/>
              <a:buChar char="•"/>
            </a:pPr>
            <a:r>
              <a:rPr lang="en-US" dirty="0" smtClean="0"/>
              <a:t>Recorded IA complaints in general have steadily </a:t>
            </a:r>
            <a:r>
              <a:rPr lang="en-US" b="1" dirty="0" smtClean="0"/>
              <a:t>decreased</a:t>
            </a:r>
            <a:r>
              <a:rPr lang="en-US" dirty="0" smtClean="0"/>
              <a:t> since 2014</a:t>
            </a:r>
          </a:p>
          <a:p>
            <a:endParaRPr lang="en-US" dirty="0" smtClean="0"/>
          </a:p>
          <a:p>
            <a:pPr marL="285750" indent="-285750">
              <a:buFont typeface="Arial"/>
              <a:buChar char="•"/>
            </a:pPr>
            <a:r>
              <a:rPr lang="en-US" dirty="0" smtClean="0"/>
              <a:t>IA Discrimination and Harassment complaints have steadily </a:t>
            </a:r>
            <a:r>
              <a:rPr lang="en-US" b="1" dirty="0" smtClean="0"/>
              <a:t>increased</a:t>
            </a:r>
            <a:r>
              <a:rPr lang="en-US" dirty="0" smtClean="0"/>
              <a:t> since 2014</a:t>
            </a:r>
            <a:endParaRPr lang="en-US" b="1" dirty="0" smtClean="0"/>
          </a:p>
        </p:txBody>
      </p:sp>
      <p:pic>
        <p:nvPicPr>
          <p:cNvPr id="2" name="Picture 1" descr="AI_by_year.png"/>
          <p:cNvPicPr>
            <a:picLocks noChangeAspect="1"/>
          </p:cNvPicPr>
          <p:nvPr/>
        </p:nvPicPr>
        <p:blipFill rotWithShape="1">
          <a:blip r:embed="rId2" cstate="print">
            <a:extLst>
              <a:ext uri="{28A0092B-C50C-407E-A947-70E740481C1C}">
                <a14:useLocalDpi xmlns:a14="http://schemas.microsoft.com/office/drawing/2010/main" val="0"/>
              </a:ext>
            </a:extLst>
          </a:blip>
          <a:srcRect l="874"/>
          <a:stretch/>
        </p:blipFill>
        <p:spPr>
          <a:xfrm>
            <a:off x="35524" y="932457"/>
            <a:ext cx="6048263" cy="4022886"/>
          </a:xfrm>
          <a:prstGeom prst="rect">
            <a:avLst/>
          </a:prstGeom>
        </p:spPr>
      </p:pic>
      <p:pic>
        <p:nvPicPr>
          <p:cNvPr id="3" name="Picture 2" descr="IA_discrim_year.png"/>
          <p:cNvPicPr>
            <a:picLocks noChangeAspect="1"/>
          </p:cNvPicPr>
          <p:nvPr/>
        </p:nvPicPr>
        <p:blipFill rotWithShape="1">
          <a:blip r:embed="rId3" cstate="print">
            <a:extLst>
              <a:ext uri="{28A0092B-C50C-407E-A947-70E740481C1C}">
                <a14:useLocalDpi xmlns:a14="http://schemas.microsoft.com/office/drawing/2010/main" val="0"/>
              </a:ext>
            </a:extLst>
          </a:blip>
          <a:srcRect r="904"/>
          <a:stretch/>
        </p:blipFill>
        <p:spPr>
          <a:xfrm>
            <a:off x="6076721" y="932457"/>
            <a:ext cx="6073089" cy="4040648"/>
          </a:xfrm>
          <a:prstGeom prst="rect">
            <a:avLst/>
          </a:prstGeom>
        </p:spPr>
      </p:pic>
    </p:spTree>
    <p:extLst>
      <p:ext uri="{BB962C8B-B14F-4D97-AF65-F5344CB8AC3E}">
        <p14:creationId xmlns:p14="http://schemas.microsoft.com/office/powerpoint/2010/main" val="33629995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I_finding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850" y="568999"/>
            <a:ext cx="5586427" cy="5596759"/>
          </a:xfrm>
          <a:prstGeom prst="rect">
            <a:avLst/>
          </a:prstGeom>
        </p:spPr>
      </p:pic>
      <p:pic>
        <p:nvPicPr>
          <p:cNvPr id="10" name="Picture 9" descr="Discrim_finding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9710" y="537135"/>
            <a:ext cx="5633719" cy="5599262"/>
          </a:xfrm>
          <a:prstGeom prst="rect">
            <a:avLst/>
          </a:prstGeom>
        </p:spPr>
      </p:pic>
      <p:sp>
        <p:nvSpPr>
          <p:cNvPr id="7" name="TextBox 6"/>
          <p:cNvSpPr txBox="1"/>
          <p:nvPr/>
        </p:nvSpPr>
        <p:spPr>
          <a:xfrm>
            <a:off x="0" y="6058986"/>
            <a:ext cx="12192000" cy="769441"/>
          </a:xfrm>
          <a:prstGeom prst="rect">
            <a:avLst/>
          </a:prstGeom>
          <a:noFill/>
        </p:spPr>
        <p:txBody>
          <a:bodyPr wrap="square" rtlCol="0">
            <a:spAutoFit/>
          </a:bodyPr>
          <a:lstStyle/>
          <a:p>
            <a:pPr algn="ctr"/>
            <a:r>
              <a:rPr lang="en-US" sz="2200" b="1" dirty="0" smtClean="0"/>
              <a:t>Corrective Action </a:t>
            </a:r>
            <a:r>
              <a:rPr lang="en-US" sz="2200" dirty="0" smtClean="0"/>
              <a:t>is taken in only </a:t>
            </a:r>
            <a:r>
              <a:rPr lang="en-US" sz="2200" b="1" dirty="0" smtClean="0"/>
              <a:t>17% </a:t>
            </a:r>
            <a:r>
              <a:rPr lang="en-US" sz="2200" dirty="0" smtClean="0"/>
              <a:t>of all IA complaints  </a:t>
            </a:r>
          </a:p>
          <a:p>
            <a:pPr algn="ctr"/>
            <a:r>
              <a:rPr lang="en-US" sz="2200" b="1" dirty="0" smtClean="0"/>
              <a:t>Corrective Action </a:t>
            </a:r>
            <a:r>
              <a:rPr lang="en-US" sz="2200" dirty="0" smtClean="0"/>
              <a:t>is taken in only </a:t>
            </a:r>
            <a:r>
              <a:rPr lang="en-US" sz="2200" b="1" dirty="0" smtClean="0"/>
              <a:t>2% </a:t>
            </a:r>
            <a:r>
              <a:rPr lang="en-US" sz="2200" dirty="0" smtClean="0"/>
              <a:t>of discrimination &amp; harassment cases</a:t>
            </a:r>
          </a:p>
        </p:txBody>
      </p:sp>
      <p:sp>
        <p:nvSpPr>
          <p:cNvPr id="4" name="Rectangle 3"/>
          <p:cNvSpPr/>
          <p:nvPr/>
        </p:nvSpPr>
        <p:spPr>
          <a:xfrm>
            <a:off x="2278138" y="45722"/>
            <a:ext cx="7635774" cy="523220"/>
          </a:xfrm>
          <a:prstGeom prst="rect">
            <a:avLst/>
          </a:prstGeom>
        </p:spPr>
        <p:txBody>
          <a:bodyPr wrap="none">
            <a:spAutoFit/>
          </a:bodyPr>
          <a:lstStyle/>
          <a:p>
            <a:pPr algn="ctr"/>
            <a:r>
              <a:rPr lang="en-US" sz="2800" b="1" u="sng" dirty="0" smtClean="0"/>
              <a:t>Internal Affairs Datasets </a:t>
            </a:r>
            <a:r>
              <a:rPr lang="mr-IN" sz="2800" b="1" u="sng" dirty="0" smtClean="0"/>
              <a:t>–</a:t>
            </a:r>
            <a:r>
              <a:rPr lang="en-US" sz="2800" b="1" u="sng" dirty="0" smtClean="0"/>
              <a:t> Corrective Action Rates</a:t>
            </a:r>
            <a:endParaRPr lang="en-US" sz="2800" b="1" u="sng" dirty="0"/>
          </a:p>
        </p:txBody>
      </p:sp>
      <p:sp>
        <p:nvSpPr>
          <p:cNvPr id="2" name="Rectangle 1"/>
          <p:cNvSpPr/>
          <p:nvPr/>
        </p:nvSpPr>
        <p:spPr>
          <a:xfrm>
            <a:off x="1696203" y="2175739"/>
            <a:ext cx="408828" cy="183682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1029666" y="3690703"/>
            <a:ext cx="452321" cy="28288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696204" y="1844897"/>
            <a:ext cx="494997" cy="307777"/>
          </a:xfrm>
          <a:prstGeom prst="rect">
            <a:avLst/>
          </a:prstGeom>
          <a:noFill/>
        </p:spPr>
        <p:txBody>
          <a:bodyPr wrap="none" rtlCol="0">
            <a:spAutoFit/>
          </a:bodyPr>
          <a:lstStyle/>
          <a:p>
            <a:r>
              <a:rPr lang="en-US" sz="1400" dirty="0" smtClean="0"/>
              <a:t>17%</a:t>
            </a:r>
            <a:endParaRPr lang="en-US" sz="1400" dirty="0"/>
          </a:p>
        </p:txBody>
      </p:sp>
      <p:sp>
        <p:nvSpPr>
          <p:cNvPr id="9" name="TextBox 8"/>
          <p:cNvSpPr txBox="1"/>
          <p:nvPr/>
        </p:nvSpPr>
        <p:spPr>
          <a:xfrm>
            <a:off x="11077682" y="3364300"/>
            <a:ext cx="404002" cy="307777"/>
          </a:xfrm>
          <a:prstGeom prst="rect">
            <a:avLst/>
          </a:prstGeom>
          <a:noFill/>
        </p:spPr>
        <p:txBody>
          <a:bodyPr wrap="none" rtlCol="0">
            <a:spAutoFit/>
          </a:bodyPr>
          <a:lstStyle/>
          <a:p>
            <a:r>
              <a:rPr lang="en-US" sz="1400" dirty="0"/>
              <a:t>2</a:t>
            </a:r>
            <a:r>
              <a:rPr lang="en-US" sz="1400" dirty="0" smtClean="0"/>
              <a:t>%</a:t>
            </a:r>
            <a:endParaRPr lang="en-US" sz="1400" dirty="0"/>
          </a:p>
        </p:txBody>
      </p:sp>
    </p:spTree>
    <p:extLst>
      <p:ext uri="{BB962C8B-B14F-4D97-AF65-F5344CB8AC3E}">
        <p14:creationId xmlns:p14="http://schemas.microsoft.com/office/powerpoint/2010/main" val="48047550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11779"/>
            <a:ext cx="11090556" cy="246221"/>
          </a:xfrm>
          <a:prstGeom prst="rect">
            <a:avLst/>
          </a:prstGeom>
        </p:spPr>
        <p:txBody>
          <a:bodyPr wrap="square">
            <a:spAutoFit/>
          </a:bodyPr>
          <a:lstStyle/>
          <a:p>
            <a:r>
              <a:rPr lang="en-US" sz="1000" dirty="0"/>
              <a:t>https://sccinsight.com/2017/04/08/understanding-the-police-monitor-report-on-use-of-force/; https://sccinsight.com/wp-content/uploads/2017/04/Assessment-Use-of-Force.pdf</a:t>
            </a:r>
          </a:p>
        </p:txBody>
      </p:sp>
      <p:pic>
        <p:nvPicPr>
          <p:cNvPr id="5" name="Picture 4" descr="uof-vs-crim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7" y="0"/>
            <a:ext cx="10601554" cy="5942786"/>
          </a:xfrm>
          <a:prstGeom prst="rect">
            <a:avLst/>
          </a:prstGeom>
        </p:spPr>
      </p:pic>
      <p:sp>
        <p:nvSpPr>
          <p:cNvPr id="7" name="TextBox 6"/>
          <p:cNvSpPr txBox="1"/>
          <p:nvPr/>
        </p:nvSpPr>
        <p:spPr>
          <a:xfrm>
            <a:off x="0" y="5879550"/>
            <a:ext cx="12327442" cy="769441"/>
          </a:xfrm>
          <a:prstGeom prst="rect">
            <a:avLst/>
          </a:prstGeom>
          <a:noFill/>
        </p:spPr>
        <p:txBody>
          <a:bodyPr wrap="square" rtlCol="0">
            <a:spAutoFit/>
          </a:bodyPr>
          <a:lstStyle/>
          <a:p>
            <a:pPr algn="ctr"/>
            <a:r>
              <a:rPr lang="en-US" sz="2200" dirty="0" smtClean="0"/>
              <a:t>From a 2017 Federal DOJ Investigation Report on Police Use of Force in Seattle, WA</a:t>
            </a:r>
          </a:p>
          <a:p>
            <a:pPr algn="ctr"/>
            <a:r>
              <a:rPr lang="en-US" sz="2200" i="1" dirty="0" smtClean="0"/>
              <a:t>Equivalent Police Use of Force Data is not available in Montgomery County for a local analysis </a:t>
            </a:r>
            <a:endParaRPr lang="en-US" sz="2200" i="1" dirty="0"/>
          </a:p>
        </p:txBody>
      </p:sp>
      <p:sp>
        <p:nvSpPr>
          <p:cNvPr id="8" name="TextBox 7"/>
          <p:cNvSpPr txBox="1"/>
          <p:nvPr/>
        </p:nvSpPr>
        <p:spPr>
          <a:xfrm>
            <a:off x="808200" y="95869"/>
            <a:ext cx="10391297" cy="769441"/>
          </a:xfrm>
          <a:prstGeom prst="rect">
            <a:avLst/>
          </a:prstGeom>
          <a:solidFill>
            <a:schemeClr val="bg1"/>
          </a:solidFill>
        </p:spPr>
        <p:txBody>
          <a:bodyPr wrap="square" rtlCol="0">
            <a:spAutoFit/>
          </a:bodyPr>
          <a:lstStyle/>
          <a:p>
            <a:r>
              <a:rPr lang="en-US" sz="2600" b="1" u="sng" dirty="0" smtClean="0"/>
              <a:t>Rates of Police Use of Force Compared to Violent and Non-Violent Crimes</a:t>
            </a:r>
          </a:p>
          <a:p>
            <a:endParaRPr lang="en-US" b="1" dirty="0"/>
          </a:p>
        </p:txBody>
      </p:sp>
      <p:sp>
        <p:nvSpPr>
          <p:cNvPr id="2" name="TextBox 1"/>
          <p:cNvSpPr txBox="1"/>
          <p:nvPr/>
        </p:nvSpPr>
        <p:spPr>
          <a:xfrm>
            <a:off x="1951249" y="3353755"/>
            <a:ext cx="6868665" cy="369332"/>
          </a:xfrm>
          <a:prstGeom prst="rect">
            <a:avLst/>
          </a:prstGeom>
          <a:noFill/>
        </p:spPr>
        <p:txBody>
          <a:bodyPr wrap="none" rtlCol="0">
            <a:spAutoFit/>
          </a:bodyPr>
          <a:lstStyle/>
          <a:p>
            <a:r>
              <a:rPr lang="en-US" dirty="0" smtClean="0"/>
              <a:t>This DOJ data raises a question about excessive use of force by police</a:t>
            </a:r>
            <a:r>
              <a:rPr lang="mr-IN" dirty="0" smtClean="0"/>
              <a:t>…</a:t>
            </a:r>
            <a:r>
              <a:rPr lang="en-US" dirty="0" smtClean="0"/>
              <a:t>.</a:t>
            </a:r>
            <a:endParaRPr lang="en-US" dirty="0"/>
          </a:p>
        </p:txBody>
      </p:sp>
    </p:spTree>
    <p:extLst>
      <p:ext uri="{BB962C8B-B14F-4D97-AF65-F5344CB8AC3E}">
        <p14:creationId xmlns:p14="http://schemas.microsoft.com/office/powerpoint/2010/main" val="21308798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_of_for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8858"/>
            <a:ext cx="5796475" cy="5905500"/>
          </a:xfrm>
          <a:prstGeom prst="rect">
            <a:avLst/>
          </a:prstGeom>
        </p:spPr>
      </p:pic>
      <p:sp>
        <p:nvSpPr>
          <p:cNvPr id="5" name="Rectangle 4"/>
          <p:cNvSpPr/>
          <p:nvPr/>
        </p:nvSpPr>
        <p:spPr>
          <a:xfrm>
            <a:off x="-356864" y="6114846"/>
            <a:ext cx="6948115" cy="1138773"/>
          </a:xfrm>
          <a:prstGeom prst="rect">
            <a:avLst/>
          </a:prstGeom>
        </p:spPr>
        <p:txBody>
          <a:bodyPr wrap="square">
            <a:spAutoFit/>
          </a:bodyPr>
          <a:lstStyle/>
          <a:p>
            <a:pPr algn="ctr"/>
            <a:r>
              <a:rPr lang="en-US" sz="2000" dirty="0"/>
              <a:t>Corrective Action was taken in </a:t>
            </a:r>
            <a:r>
              <a:rPr lang="en-US" sz="2400" b="1" dirty="0"/>
              <a:t>0 out of 43 </a:t>
            </a:r>
          </a:p>
          <a:p>
            <a:pPr algn="ctr"/>
            <a:r>
              <a:rPr lang="en-US" sz="2000" dirty="0"/>
              <a:t>Use of Force </a:t>
            </a:r>
            <a:r>
              <a:rPr lang="en-US" sz="2000" dirty="0" smtClean="0"/>
              <a:t>IA Allegations</a:t>
            </a:r>
            <a:r>
              <a:rPr lang="en-US" sz="2000" dirty="0"/>
              <a:t>.</a:t>
            </a:r>
          </a:p>
          <a:p>
            <a:pPr algn="ctr"/>
            <a:endParaRPr lang="en-US" sz="2400" dirty="0"/>
          </a:p>
        </p:txBody>
      </p:sp>
      <p:pic>
        <p:nvPicPr>
          <p:cNvPr id="7" name="Picture 6" descr="Abuse_Authorit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7467" y="409358"/>
            <a:ext cx="5805950" cy="5915152"/>
          </a:xfrm>
          <a:prstGeom prst="rect">
            <a:avLst/>
          </a:prstGeom>
        </p:spPr>
      </p:pic>
      <p:sp>
        <p:nvSpPr>
          <p:cNvPr id="9" name="Rectangle 8"/>
          <p:cNvSpPr/>
          <p:nvPr/>
        </p:nvSpPr>
        <p:spPr>
          <a:xfrm>
            <a:off x="707707" y="-69731"/>
            <a:ext cx="10776658" cy="461665"/>
          </a:xfrm>
          <a:prstGeom prst="rect">
            <a:avLst/>
          </a:prstGeom>
        </p:spPr>
        <p:txBody>
          <a:bodyPr wrap="none">
            <a:spAutoFit/>
          </a:bodyPr>
          <a:lstStyle/>
          <a:p>
            <a:pPr algn="ctr"/>
            <a:r>
              <a:rPr lang="en-US" sz="2400" b="1" u="sng" dirty="0" smtClean="0"/>
              <a:t>Internal Affairs Datasets </a:t>
            </a:r>
            <a:r>
              <a:rPr lang="mr-IN" sz="2400" b="1" u="sng" dirty="0" smtClean="0"/>
              <a:t>–</a:t>
            </a:r>
            <a:r>
              <a:rPr lang="en-US" sz="2400" b="1" u="sng" dirty="0" smtClean="0"/>
              <a:t> Use of Force/Abuse of Authority Corrective Action Rates</a:t>
            </a:r>
            <a:endParaRPr lang="en-US" sz="2400" b="1" u="sng" dirty="0"/>
          </a:p>
        </p:txBody>
      </p:sp>
      <p:sp>
        <p:nvSpPr>
          <p:cNvPr id="10" name="Rectangle 9"/>
          <p:cNvSpPr/>
          <p:nvPr/>
        </p:nvSpPr>
        <p:spPr>
          <a:xfrm>
            <a:off x="9334242" y="3268039"/>
            <a:ext cx="639618" cy="771159"/>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9461260" y="2946914"/>
            <a:ext cx="494997" cy="307777"/>
          </a:xfrm>
          <a:prstGeom prst="rect">
            <a:avLst/>
          </a:prstGeom>
          <a:noFill/>
        </p:spPr>
        <p:txBody>
          <a:bodyPr wrap="none" rtlCol="0">
            <a:spAutoFit/>
          </a:bodyPr>
          <a:lstStyle/>
          <a:p>
            <a:r>
              <a:rPr lang="en-US" sz="1400" dirty="0" smtClean="0"/>
              <a:t>10%</a:t>
            </a:r>
            <a:endParaRPr lang="en-US" sz="1400" dirty="0"/>
          </a:p>
        </p:txBody>
      </p:sp>
      <p:sp>
        <p:nvSpPr>
          <p:cNvPr id="6" name="Rectangle 5"/>
          <p:cNvSpPr/>
          <p:nvPr/>
        </p:nvSpPr>
        <p:spPr>
          <a:xfrm>
            <a:off x="6253412" y="6119629"/>
            <a:ext cx="6096000" cy="769441"/>
          </a:xfrm>
          <a:prstGeom prst="rect">
            <a:avLst/>
          </a:prstGeom>
        </p:spPr>
        <p:txBody>
          <a:bodyPr>
            <a:spAutoFit/>
          </a:bodyPr>
          <a:lstStyle/>
          <a:p>
            <a:pPr algn="ctr"/>
            <a:r>
              <a:rPr lang="en-US" sz="2000" dirty="0"/>
              <a:t>Corrective Action was taken in </a:t>
            </a:r>
            <a:r>
              <a:rPr lang="en-US" sz="2400" b="1" dirty="0"/>
              <a:t>only 3 out of 30 </a:t>
            </a:r>
            <a:endParaRPr lang="en-US" sz="2400" b="1" dirty="0" smtClean="0"/>
          </a:p>
          <a:p>
            <a:pPr algn="ctr"/>
            <a:r>
              <a:rPr lang="en-US" sz="2000" dirty="0" smtClean="0"/>
              <a:t>Abuse </a:t>
            </a:r>
            <a:r>
              <a:rPr lang="en-US" sz="2000" dirty="0"/>
              <a:t>of Authority </a:t>
            </a:r>
            <a:r>
              <a:rPr lang="en-US" sz="2000" dirty="0" smtClean="0"/>
              <a:t>IA Allegations.</a:t>
            </a:r>
            <a:endParaRPr lang="en-US" sz="2000" dirty="0"/>
          </a:p>
        </p:txBody>
      </p:sp>
    </p:spTree>
    <p:extLst>
      <p:ext uri="{BB962C8B-B14F-4D97-AF65-F5344CB8AC3E}">
        <p14:creationId xmlns:p14="http://schemas.microsoft.com/office/powerpoint/2010/main" val="25304006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2782" y="787308"/>
            <a:ext cx="10873102" cy="5663088"/>
          </a:xfrm>
          <a:prstGeom prst="rect">
            <a:avLst/>
          </a:prstGeom>
          <a:ln>
            <a:solidFill>
              <a:srgbClr val="000000"/>
            </a:solidFill>
          </a:ln>
        </p:spPr>
        <p:txBody>
          <a:bodyPr wrap="square">
            <a:spAutoFit/>
          </a:bodyPr>
          <a:lstStyle/>
          <a:p>
            <a:endParaRPr lang="en-US" sz="2200" dirty="0" smtClean="0"/>
          </a:p>
          <a:p>
            <a:endParaRPr lang="en-US" sz="2200" dirty="0" smtClean="0"/>
          </a:p>
          <a:p>
            <a:r>
              <a:rPr lang="en-US" sz="2200" dirty="0" smtClean="0"/>
              <a:t>The </a:t>
            </a:r>
            <a:r>
              <a:rPr lang="en-US" sz="2200" dirty="0"/>
              <a:t>available data suggests </a:t>
            </a:r>
            <a:r>
              <a:rPr lang="en-US" sz="2200" dirty="0" smtClean="0"/>
              <a:t>that in Montgomery County: </a:t>
            </a:r>
          </a:p>
          <a:p>
            <a:endParaRPr lang="en-US" sz="1000" dirty="0"/>
          </a:p>
          <a:p>
            <a:endParaRPr lang="en-US" sz="2200" dirty="0"/>
          </a:p>
          <a:p>
            <a:pPr marL="900113" indent="-457200">
              <a:buFont typeface="+mj-lt"/>
              <a:buAutoNum type="arabicPeriod"/>
              <a:tabLst>
                <a:tab pos="1252538" algn="l"/>
              </a:tabLst>
            </a:pPr>
            <a:r>
              <a:rPr lang="en-US" sz="2200" dirty="0"/>
              <a:t>There is a </a:t>
            </a:r>
            <a:r>
              <a:rPr lang="en-US" sz="2200" b="1" dirty="0"/>
              <a:t>lack of accountability for police officer misconduct.</a:t>
            </a:r>
          </a:p>
          <a:p>
            <a:pPr marL="900113" indent="-457200">
              <a:buFont typeface="+mj-lt"/>
              <a:buAutoNum type="arabicPeriod"/>
              <a:tabLst>
                <a:tab pos="1252538" algn="l"/>
              </a:tabLst>
            </a:pPr>
            <a:endParaRPr lang="en-US" sz="2200" b="1" dirty="0"/>
          </a:p>
          <a:p>
            <a:pPr marL="900113" indent="-457200">
              <a:buFont typeface="+mj-lt"/>
              <a:buAutoNum type="arabicPeriod"/>
              <a:tabLst>
                <a:tab pos="1252538" algn="l"/>
              </a:tabLst>
            </a:pPr>
            <a:r>
              <a:rPr lang="en-US" sz="2200" dirty="0"/>
              <a:t>There is </a:t>
            </a:r>
            <a:r>
              <a:rPr lang="en-US" sz="2200" b="1" dirty="0"/>
              <a:t>little to no accountability in cases of alleged police discrimination, harassment, abuse of </a:t>
            </a:r>
            <a:r>
              <a:rPr lang="en-US" sz="2200" b="1" dirty="0" smtClean="0"/>
              <a:t>authority, </a:t>
            </a:r>
            <a:r>
              <a:rPr lang="en-US" sz="2200" b="1" dirty="0"/>
              <a:t>and use of force</a:t>
            </a:r>
            <a:r>
              <a:rPr lang="en-US" sz="2200" b="1" dirty="0" smtClean="0"/>
              <a:t>.</a:t>
            </a:r>
          </a:p>
          <a:p>
            <a:pPr marL="900113" indent="-457200">
              <a:buFont typeface="+mj-lt"/>
              <a:buAutoNum type="arabicPeriod"/>
              <a:tabLst>
                <a:tab pos="1252538" algn="l"/>
              </a:tabLst>
            </a:pPr>
            <a:endParaRPr lang="en-US" sz="2200" b="1" dirty="0" smtClean="0"/>
          </a:p>
          <a:p>
            <a:pPr marL="900113" indent="-457200">
              <a:buFont typeface="+mj-lt"/>
              <a:buAutoNum type="arabicPeriod"/>
              <a:tabLst>
                <a:tab pos="1252538" algn="l"/>
              </a:tabLst>
            </a:pPr>
            <a:r>
              <a:rPr lang="en-US" sz="2200" dirty="0"/>
              <a:t>We have </a:t>
            </a:r>
            <a:r>
              <a:rPr lang="en-US" sz="2200" b="1" dirty="0"/>
              <a:t>no available data on what </a:t>
            </a:r>
            <a:r>
              <a:rPr lang="en-US" sz="2200" b="1" i="1" dirty="0"/>
              <a:t>types</a:t>
            </a:r>
            <a:r>
              <a:rPr lang="en-US" sz="2200" b="1" dirty="0"/>
              <a:t> of corrective action were taken</a:t>
            </a:r>
            <a:r>
              <a:rPr lang="en-US" sz="2200" dirty="0"/>
              <a:t>, when they were</a:t>
            </a:r>
            <a:r>
              <a:rPr lang="en-US" sz="2200" dirty="0" smtClean="0"/>
              <a:t>.</a:t>
            </a:r>
            <a:endParaRPr lang="en-US" sz="2200" b="1" dirty="0"/>
          </a:p>
          <a:p>
            <a:pPr marL="900113" indent="-457200">
              <a:tabLst>
                <a:tab pos="1252538" algn="l"/>
              </a:tabLst>
            </a:pPr>
            <a:endParaRPr lang="en-US" sz="2200" b="1" dirty="0"/>
          </a:p>
          <a:p>
            <a:pPr marL="900113" indent="-457200">
              <a:buFont typeface="+mj-lt"/>
              <a:buAutoNum type="arabicPeriod"/>
              <a:tabLst>
                <a:tab pos="1252538" algn="l"/>
              </a:tabLst>
            </a:pPr>
            <a:r>
              <a:rPr lang="en-US" sz="2200" dirty="0"/>
              <a:t>These</a:t>
            </a:r>
            <a:r>
              <a:rPr lang="en-US" sz="2200" b="1" dirty="0"/>
              <a:t> statistics are consistent regardless of whether the complainant was internal or </a:t>
            </a:r>
            <a:r>
              <a:rPr lang="en-US" sz="2200" b="1" dirty="0" smtClean="0"/>
              <a:t>external to the Police Department.</a:t>
            </a:r>
            <a:endParaRPr lang="en-US" sz="2200" dirty="0"/>
          </a:p>
          <a:p>
            <a:endParaRPr lang="en-US" sz="2200" dirty="0"/>
          </a:p>
          <a:p>
            <a:pPr algn="ctr"/>
            <a:endParaRPr lang="en-US" sz="2200" b="1" i="1" dirty="0" smtClean="0"/>
          </a:p>
        </p:txBody>
      </p:sp>
      <p:sp>
        <p:nvSpPr>
          <p:cNvPr id="5" name="Rectangle 4"/>
          <p:cNvSpPr/>
          <p:nvPr/>
        </p:nvSpPr>
        <p:spPr>
          <a:xfrm>
            <a:off x="486128" y="-7564"/>
            <a:ext cx="11219838" cy="523220"/>
          </a:xfrm>
          <a:prstGeom prst="rect">
            <a:avLst/>
          </a:prstGeom>
        </p:spPr>
        <p:txBody>
          <a:bodyPr wrap="none">
            <a:spAutoFit/>
          </a:bodyPr>
          <a:lstStyle/>
          <a:p>
            <a:pPr algn="ctr"/>
            <a:r>
              <a:rPr lang="en-US" sz="2800" b="1" u="sng" dirty="0" smtClean="0"/>
              <a:t>Part III. Internal Affairs Datasets </a:t>
            </a:r>
            <a:r>
              <a:rPr lang="mr-IN" sz="2800" b="1" u="sng" dirty="0" smtClean="0"/>
              <a:t>–</a:t>
            </a:r>
            <a:r>
              <a:rPr lang="en-US" sz="2800" b="1" u="sng" dirty="0" smtClean="0"/>
              <a:t> Findings &amp; Discussion on Accountability </a:t>
            </a:r>
            <a:endParaRPr lang="en-US" sz="2800" b="1" u="sng" dirty="0"/>
          </a:p>
        </p:txBody>
      </p:sp>
    </p:spTree>
    <p:extLst>
      <p:ext uri="{BB962C8B-B14F-4D97-AF65-F5344CB8AC3E}">
        <p14:creationId xmlns:p14="http://schemas.microsoft.com/office/powerpoint/2010/main" val="187652769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5177" y="-7564"/>
            <a:ext cx="10961755" cy="523220"/>
          </a:xfrm>
          <a:prstGeom prst="rect">
            <a:avLst/>
          </a:prstGeom>
        </p:spPr>
        <p:txBody>
          <a:bodyPr wrap="none">
            <a:spAutoFit/>
          </a:bodyPr>
          <a:lstStyle/>
          <a:p>
            <a:pPr algn="ctr"/>
            <a:r>
              <a:rPr lang="en-US" sz="2800" b="1" u="sng" dirty="0" smtClean="0"/>
              <a:t>Internal Affairs Datasets </a:t>
            </a:r>
            <a:r>
              <a:rPr lang="mr-IN" sz="2800" b="1" u="sng" dirty="0" smtClean="0"/>
              <a:t>–</a:t>
            </a:r>
            <a:r>
              <a:rPr lang="en-US" sz="2800" b="1" u="sng" dirty="0" smtClean="0"/>
              <a:t> Can AI Algorithms Reduce Police Misconduct?</a:t>
            </a:r>
            <a:endParaRPr lang="en-US" sz="2800" b="1" u="sng" dirty="0"/>
          </a:p>
        </p:txBody>
      </p:sp>
      <p:sp>
        <p:nvSpPr>
          <p:cNvPr id="5" name="Rectangle 4"/>
          <p:cNvSpPr/>
          <p:nvPr/>
        </p:nvSpPr>
        <p:spPr>
          <a:xfrm>
            <a:off x="-1" y="6599986"/>
            <a:ext cx="10986345" cy="400110"/>
          </a:xfrm>
          <a:prstGeom prst="rect">
            <a:avLst/>
          </a:prstGeom>
        </p:spPr>
        <p:txBody>
          <a:bodyPr wrap="square">
            <a:spAutoFit/>
          </a:bodyPr>
          <a:lstStyle/>
          <a:p>
            <a:r>
              <a:rPr lang="en-US" sz="1000" dirty="0" smtClean="0"/>
              <a:t>1. https</a:t>
            </a:r>
            <a:r>
              <a:rPr lang="en-US" sz="1000" dirty="0"/>
              <a:t>://fivethirtyeight.com/features/we-now-have-algorithms-to-predict-police-misconduct</a:t>
            </a:r>
            <a:r>
              <a:rPr lang="en-US" sz="1000" dirty="0" smtClean="0"/>
              <a:t>/; 2.https</a:t>
            </a:r>
            <a:r>
              <a:rPr lang="en-US" sz="1000" dirty="0"/>
              <a:t>://www.analyticsinsight.net/can-police-brutality-reformed-using-artificial-intelligence/</a:t>
            </a:r>
          </a:p>
          <a:p>
            <a:endParaRPr lang="en-US" sz="1000" dirty="0" smtClean="0"/>
          </a:p>
        </p:txBody>
      </p:sp>
      <p:sp>
        <p:nvSpPr>
          <p:cNvPr id="6" name="Rectangle 5"/>
          <p:cNvSpPr/>
          <p:nvPr/>
        </p:nvSpPr>
        <p:spPr>
          <a:xfrm>
            <a:off x="88826" y="475486"/>
            <a:ext cx="11989947" cy="6278642"/>
          </a:xfrm>
          <a:prstGeom prst="rect">
            <a:avLst/>
          </a:prstGeom>
        </p:spPr>
        <p:txBody>
          <a:bodyPr wrap="square">
            <a:spAutoFit/>
          </a:bodyPr>
          <a:lstStyle/>
          <a:p>
            <a:pPr marL="342900" indent="-342900">
              <a:buFont typeface="+mj-lt"/>
              <a:buAutoNum type="arabicPeriod"/>
            </a:pPr>
            <a:r>
              <a:rPr lang="en-US" sz="2200" b="1" dirty="0" smtClean="0"/>
              <a:t>AI Algorithm “risk scores” (like for bail) exist for police officer misconduct and are currently in use</a:t>
            </a:r>
            <a:r>
              <a:rPr lang="en-US" sz="2200" b="1" baseline="30000" dirty="0" smtClean="0"/>
              <a:t>1</a:t>
            </a:r>
            <a:endParaRPr lang="en-US" sz="2200" b="1" dirty="0" smtClean="0"/>
          </a:p>
          <a:p>
            <a:pPr marL="1882775"/>
            <a:endParaRPr lang="en-US" dirty="0" smtClean="0"/>
          </a:p>
          <a:p>
            <a:pPr marL="2168525" indent="-285750">
              <a:buFont typeface="Arial"/>
              <a:buChar char="•"/>
            </a:pPr>
            <a:r>
              <a:rPr lang="en-US" dirty="0" smtClean="0"/>
              <a:t>Metropolitan </a:t>
            </a:r>
            <a:r>
              <a:rPr lang="en-US" dirty="0"/>
              <a:t>Nashville Police </a:t>
            </a:r>
            <a:r>
              <a:rPr lang="en-US" dirty="0" smtClean="0"/>
              <a:t>Department, TN</a:t>
            </a:r>
          </a:p>
          <a:p>
            <a:pPr marL="2168525" indent="-285750">
              <a:buFont typeface="Arial"/>
              <a:buChar char="•"/>
            </a:pPr>
            <a:r>
              <a:rPr lang="en-US" dirty="0" smtClean="0"/>
              <a:t>Albuquerque </a:t>
            </a:r>
            <a:r>
              <a:rPr lang="en-US" dirty="0"/>
              <a:t>Police </a:t>
            </a:r>
            <a:r>
              <a:rPr lang="en-US" dirty="0" smtClean="0"/>
              <a:t>Department, NM and </a:t>
            </a:r>
          </a:p>
          <a:p>
            <a:pPr marL="2168525" indent="-285750">
              <a:buFont typeface="Arial"/>
              <a:buChar char="•"/>
            </a:pPr>
            <a:r>
              <a:rPr lang="en-US" dirty="0" smtClean="0"/>
              <a:t>San </a:t>
            </a:r>
            <a:r>
              <a:rPr lang="en-US" dirty="0"/>
              <a:t>Jose Police </a:t>
            </a:r>
            <a:r>
              <a:rPr lang="en-US" dirty="0" smtClean="0"/>
              <a:t>Department, CA</a:t>
            </a:r>
          </a:p>
          <a:p>
            <a:endParaRPr lang="en-US" dirty="0" smtClean="0"/>
          </a:p>
          <a:p>
            <a:pPr marL="342900" indent="-342900">
              <a:buFont typeface="+mj-lt"/>
              <a:buAutoNum type="arabicPeriod" startAt="2"/>
            </a:pPr>
            <a:r>
              <a:rPr lang="en-US" sz="2200" b="1" dirty="0" smtClean="0"/>
              <a:t>White House’s Police Data Initiative </a:t>
            </a:r>
            <a:r>
              <a:rPr lang="en-US" sz="2200" dirty="0" smtClean="0"/>
              <a:t>and </a:t>
            </a:r>
            <a:r>
              <a:rPr lang="en-US" sz="2200" b="1" dirty="0" smtClean="0"/>
              <a:t>University of Chicago Researchers</a:t>
            </a:r>
            <a:r>
              <a:rPr lang="en-US" sz="2200" dirty="0" smtClean="0"/>
              <a:t> are developing an </a:t>
            </a:r>
            <a:r>
              <a:rPr lang="en-US" sz="2200" b="1" dirty="0" smtClean="0"/>
              <a:t>algorithm that can foresee adverse interactions between officers and civilians</a:t>
            </a:r>
            <a:r>
              <a:rPr lang="en-US" sz="2200" b="1" baseline="30000" dirty="0" smtClean="0"/>
              <a:t>2</a:t>
            </a:r>
          </a:p>
          <a:p>
            <a:pPr marL="342900" indent="-342900">
              <a:buFont typeface="+mj-lt"/>
              <a:buAutoNum type="arabicPeriod" startAt="2"/>
            </a:pPr>
            <a:endParaRPr lang="en-US" dirty="0" smtClean="0"/>
          </a:p>
          <a:p>
            <a:pPr marL="2151063" indent="-285750">
              <a:buFont typeface="Arial"/>
              <a:buChar char="•"/>
            </a:pPr>
            <a:r>
              <a:rPr lang="en-US" dirty="0" smtClean="0"/>
              <a:t>ranging from impolite traffic stops to fatal shootings.</a:t>
            </a:r>
            <a:endParaRPr lang="en-US" dirty="0"/>
          </a:p>
          <a:p>
            <a:pPr marL="2151063" indent="-285750">
              <a:buFont typeface="Arial"/>
              <a:buChar char="•"/>
            </a:pPr>
            <a:r>
              <a:rPr lang="en-US" dirty="0" smtClean="0"/>
              <a:t>The system then outputs, or suggests, preventative measures to be taken.</a:t>
            </a:r>
            <a:endParaRPr lang="en-US" dirty="0"/>
          </a:p>
          <a:p>
            <a:pPr marL="2151063" indent="-285750">
              <a:buFont typeface="Arial"/>
              <a:buChar char="•"/>
            </a:pPr>
            <a:r>
              <a:rPr lang="en-US" dirty="0" smtClean="0"/>
              <a:t>Three large police departments are signed on to use the research:  </a:t>
            </a:r>
          </a:p>
          <a:p>
            <a:pPr marL="2608263" lvl="1" indent="-285750">
              <a:buFont typeface="Arial"/>
              <a:buChar char="•"/>
            </a:pPr>
            <a:r>
              <a:rPr lang="en-US" dirty="0" smtClean="0"/>
              <a:t>Charlotte, NC, Los Angeles County, CA and Knoxville, TN</a:t>
            </a:r>
          </a:p>
          <a:p>
            <a:r>
              <a:rPr lang="en-US" sz="2200" b="1" dirty="0" smtClean="0"/>
              <a:t>Criticisms</a:t>
            </a:r>
          </a:p>
          <a:p>
            <a:endParaRPr lang="en-US" sz="1400" b="1" dirty="0" smtClean="0"/>
          </a:p>
          <a:p>
            <a:pPr marL="285750" indent="-285750">
              <a:buFont typeface="Arial"/>
              <a:buChar char="•"/>
            </a:pPr>
            <a:r>
              <a:rPr lang="en-US" dirty="0" smtClean="0"/>
              <a:t>Many police union grievances call the algorithms </a:t>
            </a:r>
            <a:r>
              <a:rPr lang="en-US" b="1" dirty="0" smtClean="0"/>
              <a:t>subjective and inconsistent</a:t>
            </a:r>
            <a:r>
              <a:rPr lang="en-US" dirty="0" smtClean="0"/>
              <a:t>.</a:t>
            </a:r>
          </a:p>
          <a:p>
            <a:pPr marL="285750" indent="-285750">
              <a:buFont typeface="Arial"/>
              <a:buChar char="•"/>
            </a:pPr>
            <a:endParaRPr lang="en-US" dirty="0"/>
          </a:p>
          <a:p>
            <a:pPr marL="285750" indent="-285750">
              <a:buFont typeface="Arial"/>
              <a:buChar char="•"/>
            </a:pPr>
            <a:r>
              <a:rPr lang="en-US" dirty="0" smtClean="0"/>
              <a:t>There is no equivalent grievance from the police unions regarding the similar algorithms being used in bail determinations.</a:t>
            </a:r>
          </a:p>
          <a:p>
            <a:endParaRPr lang="en-US" sz="1200" dirty="0"/>
          </a:p>
          <a:p>
            <a:endParaRPr lang="en-US" dirty="0"/>
          </a:p>
          <a:p>
            <a:endParaRPr lang="en-US" dirty="0"/>
          </a:p>
          <a:p>
            <a:endParaRPr lang="en-US" dirty="0"/>
          </a:p>
        </p:txBody>
      </p:sp>
      <p:sp>
        <p:nvSpPr>
          <p:cNvPr id="8" name="Rectangle 7"/>
          <p:cNvSpPr/>
          <p:nvPr/>
        </p:nvSpPr>
        <p:spPr>
          <a:xfrm>
            <a:off x="1403290" y="5782468"/>
            <a:ext cx="9813994" cy="769441"/>
          </a:xfrm>
          <a:prstGeom prst="rect">
            <a:avLst/>
          </a:prstGeom>
          <a:ln>
            <a:solidFill>
              <a:schemeClr val="tx1"/>
            </a:solidFill>
          </a:ln>
        </p:spPr>
        <p:txBody>
          <a:bodyPr wrap="square">
            <a:spAutoFit/>
          </a:bodyPr>
          <a:lstStyle/>
          <a:p>
            <a:pPr algn="ctr"/>
            <a:r>
              <a:rPr lang="en-US" sz="2200" b="1" dirty="0"/>
              <a:t> In both situations, metrics analysis and validation </a:t>
            </a:r>
            <a:r>
              <a:rPr lang="en-US" sz="2200" b="1" dirty="0" smtClean="0"/>
              <a:t>of </a:t>
            </a:r>
            <a:r>
              <a:rPr lang="en-US" sz="2200" b="1" dirty="0"/>
              <a:t>AI algorithms assessing human </a:t>
            </a:r>
            <a:r>
              <a:rPr lang="en-US" sz="2200" b="1" dirty="0" smtClean="0"/>
              <a:t>behavior, and drastically impacting human lives, </a:t>
            </a:r>
            <a:r>
              <a:rPr lang="en-US" sz="2200" b="1" dirty="0"/>
              <a:t>is incredibly important </a:t>
            </a:r>
          </a:p>
        </p:txBody>
      </p:sp>
    </p:spTree>
    <p:extLst>
      <p:ext uri="{BB962C8B-B14F-4D97-AF65-F5344CB8AC3E}">
        <p14:creationId xmlns:p14="http://schemas.microsoft.com/office/powerpoint/2010/main" val="8582679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6759" y="1297803"/>
            <a:ext cx="9902808" cy="4708982"/>
          </a:xfrm>
          <a:prstGeom prst="rect">
            <a:avLst/>
          </a:prstGeom>
          <a:ln>
            <a:solidFill>
              <a:schemeClr val="tx1"/>
            </a:solidFill>
          </a:ln>
        </p:spPr>
        <p:txBody>
          <a:bodyPr wrap="square">
            <a:spAutoFit/>
          </a:bodyPr>
          <a:lstStyle/>
          <a:p>
            <a:endParaRPr lang="en-US" b="1" dirty="0" smtClean="0"/>
          </a:p>
          <a:p>
            <a:pPr marL="342900" indent="-342900">
              <a:buFont typeface="+mj-lt"/>
              <a:buAutoNum type="arabicPeriod"/>
            </a:pPr>
            <a:r>
              <a:rPr lang="en-US" b="1" dirty="0" smtClean="0"/>
              <a:t>Behavioral accountability </a:t>
            </a:r>
            <a:r>
              <a:rPr lang="en-US" b="1" dirty="0"/>
              <a:t>systems should be applied </a:t>
            </a:r>
            <a:r>
              <a:rPr lang="en-US" b="1" dirty="0" smtClean="0"/>
              <a:t>equally in the Criminal Justice System, </a:t>
            </a:r>
            <a:r>
              <a:rPr lang="en-US" b="1" dirty="0"/>
              <a:t>and with the least possible amount of bias, across both civilian </a:t>
            </a:r>
            <a:r>
              <a:rPr lang="en-US" b="1" dirty="0" smtClean="0"/>
              <a:t>and law enforcement populations.</a:t>
            </a:r>
          </a:p>
          <a:p>
            <a:endParaRPr lang="en-US" b="1" i="1" dirty="0" smtClean="0">
              <a:solidFill>
                <a:schemeClr val="accent6">
                  <a:lumMod val="75000"/>
                </a:schemeClr>
              </a:solidFill>
            </a:endParaRPr>
          </a:p>
          <a:p>
            <a:pPr algn="ctr"/>
            <a:r>
              <a:rPr lang="en-US" sz="2000" b="1" i="1" dirty="0">
                <a:solidFill>
                  <a:srgbClr val="548235"/>
                </a:solidFill>
              </a:rPr>
              <a:t>According </a:t>
            </a:r>
            <a:r>
              <a:rPr lang="en-US" sz="2000" b="1" i="1" dirty="0" smtClean="0">
                <a:solidFill>
                  <a:srgbClr val="548235"/>
                </a:solidFill>
              </a:rPr>
              <a:t>to </a:t>
            </a:r>
            <a:r>
              <a:rPr lang="en-US" sz="2000" b="1" i="1" dirty="0">
                <a:solidFill>
                  <a:srgbClr val="548235"/>
                </a:solidFill>
              </a:rPr>
              <a:t>the data, </a:t>
            </a:r>
            <a:r>
              <a:rPr lang="en-US" sz="2000" b="1" i="1" dirty="0" smtClean="0">
                <a:solidFill>
                  <a:srgbClr val="548235"/>
                </a:solidFill>
              </a:rPr>
              <a:t>accountability systems in Montgomery County are </a:t>
            </a:r>
            <a:r>
              <a:rPr lang="en-US" sz="2000" b="1" i="1" dirty="0">
                <a:solidFill>
                  <a:srgbClr val="548235"/>
                </a:solidFill>
              </a:rPr>
              <a:t>currently </a:t>
            </a:r>
            <a:r>
              <a:rPr lang="en-US" sz="2000" b="1" i="1" dirty="0" smtClean="0">
                <a:solidFill>
                  <a:srgbClr val="548235"/>
                </a:solidFill>
              </a:rPr>
              <a:t>unequally applied and </a:t>
            </a:r>
            <a:r>
              <a:rPr lang="en-US" sz="2000" b="1" i="1" dirty="0">
                <a:solidFill>
                  <a:srgbClr val="548235"/>
                </a:solidFill>
              </a:rPr>
              <a:t>biased </a:t>
            </a:r>
            <a:endParaRPr lang="en-US" sz="2000" b="1" i="1" dirty="0" smtClean="0">
              <a:solidFill>
                <a:srgbClr val="548235"/>
              </a:solidFill>
            </a:endParaRPr>
          </a:p>
          <a:p>
            <a:pPr algn="ctr"/>
            <a:r>
              <a:rPr lang="mr-IN" sz="2000" b="1" i="1" dirty="0" smtClean="0">
                <a:solidFill>
                  <a:srgbClr val="548235"/>
                </a:solidFill>
              </a:rPr>
              <a:t>–</a:t>
            </a:r>
            <a:r>
              <a:rPr lang="en-US" sz="2000" b="1" i="1" dirty="0" smtClean="0">
                <a:solidFill>
                  <a:srgbClr val="548235"/>
                </a:solidFill>
              </a:rPr>
              <a:t> with </a:t>
            </a:r>
            <a:r>
              <a:rPr lang="en-US" sz="2000" b="1" i="1" dirty="0">
                <a:solidFill>
                  <a:srgbClr val="548235"/>
                </a:solidFill>
              </a:rPr>
              <a:t>and </a:t>
            </a:r>
            <a:r>
              <a:rPr lang="en-US" sz="2000" b="1" i="1" dirty="0" smtClean="0">
                <a:solidFill>
                  <a:srgbClr val="548235"/>
                </a:solidFill>
              </a:rPr>
              <a:t>without the application of current AI algorithms</a:t>
            </a:r>
            <a:r>
              <a:rPr lang="en-US" sz="2000" b="1" i="1" dirty="0">
                <a:solidFill>
                  <a:srgbClr val="548235"/>
                </a:solidFill>
              </a:rPr>
              <a:t>.</a:t>
            </a:r>
          </a:p>
          <a:p>
            <a:endParaRPr lang="en-US" b="1" dirty="0"/>
          </a:p>
          <a:p>
            <a:endParaRPr lang="en-US" b="1" dirty="0" smtClean="0"/>
          </a:p>
          <a:p>
            <a:pPr marL="342900" indent="-342900">
              <a:buFont typeface="+mj-lt"/>
              <a:buAutoNum type="arabicPeriod" startAt="2"/>
            </a:pPr>
            <a:r>
              <a:rPr lang="en-US" b="1" dirty="0" smtClean="0"/>
              <a:t>When algorithms are used, especially in historically unequal and biased systems, regular (and preferably legislatively required) thorough evaluation and validation of algorithm metrics is crucial.</a:t>
            </a:r>
          </a:p>
          <a:p>
            <a:pPr algn="ctr"/>
            <a:endParaRPr lang="en-US" sz="2000" b="1" dirty="0"/>
          </a:p>
          <a:p>
            <a:pPr algn="ctr"/>
            <a:r>
              <a:rPr lang="en-US" sz="2000" b="1" i="1" dirty="0" smtClean="0">
                <a:solidFill>
                  <a:srgbClr val="548235"/>
                </a:solidFill>
              </a:rPr>
              <a:t>According to the research, the algorithms used in Montgomery County </a:t>
            </a:r>
          </a:p>
          <a:p>
            <a:pPr algn="ctr"/>
            <a:r>
              <a:rPr lang="en-US" sz="2000" b="1" i="1" dirty="0" smtClean="0">
                <a:solidFill>
                  <a:srgbClr val="548235"/>
                </a:solidFill>
              </a:rPr>
              <a:t>are not currently being adequately assessed and validated.</a:t>
            </a:r>
          </a:p>
          <a:p>
            <a:pPr algn="ctr"/>
            <a:endParaRPr lang="en-US" b="1" dirty="0"/>
          </a:p>
        </p:txBody>
      </p:sp>
      <p:sp>
        <p:nvSpPr>
          <p:cNvPr id="5" name="TextBox 4"/>
          <p:cNvSpPr txBox="1"/>
          <p:nvPr/>
        </p:nvSpPr>
        <p:spPr>
          <a:xfrm>
            <a:off x="4147635" y="0"/>
            <a:ext cx="4248078" cy="523220"/>
          </a:xfrm>
          <a:prstGeom prst="rect">
            <a:avLst/>
          </a:prstGeom>
          <a:noFill/>
        </p:spPr>
        <p:txBody>
          <a:bodyPr wrap="none" rtlCol="0">
            <a:spAutoFit/>
          </a:bodyPr>
          <a:lstStyle/>
          <a:p>
            <a:r>
              <a:rPr lang="en-US" sz="2800" b="1" u="sng" dirty="0" smtClean="0"/>
              <a:t>Overall Project Conclusions</a:t>
            </a:r>
            <a:endParaRPr lang="en-US" sz="2800" b="1" u="sng" dirty="0"/>
          </a:p>
        </p:txBody>
      </p:sp>
    </p:spTree>
    <p:extLst>
      <p:ext uri="{BB962C8B-B14F-4D97-AF65-F5344CB8AC3E}">
        <p14:creationId xmlns:p14="http://schemas.microsoft.com/office/powerpoint/2010/main" val="14731771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6700" y="-79929"/>
            <a:ext cx="6730027" cy="892552"/>
          </a:xfrm>
          <a:prstGeom prst="rect">
            <a:avLst/>
          </a:prstGeom>
        </p:spPr>
        <p:txBody>
          <a:bodyPr wrap="none">
            <a:spAutoFit/>
          </a:bodyPr>
          <a:lstStyle/>
          <a:p>
            <a:pPr algn="ctr"/>
            <a:r>
              <a:rPr lang="en-US" sz="2800" b="1" u="sng" dirty="0"/>
              <a:t>Recommendations For Montgomery </a:t>
            </a:r>
            <a:r>
              <a:rPr lang="en-US" sz="2800" b="1" u="sng" dirty="0" smtClean="0"/>
              <a:t>County</a:t>
            </a:r>
            <a:endParaRPr lang="en-US" sz="2800" b="1" u="sng" dirty="0"/>
          </a:p>
          <a:p>
            <a:pPr algn="ctr"/>
            <a:endParaRPr lang="en-US" sz="2400" b="1" dirty="0"/>
          </a:p>
        </p:txBody>
      </p:sp>
      <p:sp>
        <p:nvSpPr>
          <p:cNvPr id="5" name="Rectangle 4"/>
          <p:cNvSpPr/>
          <p:nvPr/>
        </p:nvSpPr>
        <p:spPr>
          <a:xfrm>
            <a:off x="142806" y="200375"/>
            <a:ext cx="12049194" cy="7309692"/>
          </a:xfrm>
          <a:prstGeom prst="rect">
            <a:avLst/>
          </a:prstGeom>
        </p:spPr>
        <p:txBody>
          <a:bodyPr wrap="square">
            <a:spAutoFit/>
          </a:bodyPr>
          <a:lstStyle/>
          <a:p>
            <a:r>
              <a:rPr lang="en-US" sz="2200" b="1" dirty="0" smtClean="0"/>
              <a:t>Datasets</a:t>
            </a:r>
            <a:r>
              <a:rPr lang="en-US" sz="2200" dirty="0" smtClean="0"/>
              <a:t>: </a:t>
            </a:r>
          </a:p>
          <a:p>
            <a:endParaRPr lang="en-US" sz="1700" dirty="0" smtClean="0"/>
          </a:p>
          <a:p>
            <a:pPr marL="457200" indent="-457200">
              <a:buFont typeface="+mj-lt"/>
              <a:buAutoNum type="arabicPeriod"/>
            </a:pPr>
            <a:r>
              <a:rPr lang="en-US" sz="1700" dirty="0" smtClean="0"/>
              <a:t>Provide transparency by </a:t>
            </a:r>
            <a:r>
              <a:rPr lang="en-US" sz="1700" b="1" dirty="0" smtClean="0"/>
              <a:t>creating a bail dataset similar to the CT dataset</a:t>
            </a:r>
            <a:r>
              <a:rPr lang="en-US" sz="1700" dirty="0" smtClean="0"/>
              <a:t>, including demographic information, so biases in practices and results can be accurately measured.</a:t>
            </a:r>
          </a:p>
          <a:p>
            <a:endParaRPr lang="en-US" sz="1700" dirty="0" smtClean="0"/>
          </a:p>
          <a:p>
            <a:pPr marL="457200" indent="-457200">
              <a:buFont typeface="+mj-lt"/>
              <a:buAutoNum type="arabicPeriod"/>
            </a:pPr>
            <a:r>
              <a:rPr lang="en-US" sz="1700" dirty="0" smtClean="0"/>
              <a:t>Provide information in the Correctional Facility Average Daily Population dataset of the </a:t>
            </a:r>
            <a:r>
              <a:rPr lang="en-US" sz="1700" b="1" dirty="0" smtClean="0"/>
              <a:t>number of persons detained pretrial versus post-conviction</a:t>
            </a:r>
            <a:r>
              <a:rPr lang="en-US" sz="1700" dirty="0" smtClean="0"/>
              <a:t>, as well as </a:t>
            </a:r>
            <a:r>
              <a:rPr lang="en-US" sz="1700" b="1" dirty="0" smtClean="0"/>
              <a:t>demographic information</a:t>
            </a:r>
            <a:r>
              <a:rPr lang="en-US" sz="1700" dirty="0" smtClean="0"/>
              <a:t>.</a:t>
            </a:r>
          </a:p>
          <a:p>
            <a:endParaRPr lang="en-US" sz="1700" dirty="0"/>
          </a:p>
          <a:p>
            <a:pPr marL="457200" indent="-457200">
              <a:buFont typeface="+mj-lt"/>
              <a:buAutoNum type="arabicPeriod"/>
            </a:pPr>
            <a:r>
              <a:rPr lang="en-US" sz="1700" dirty="0" smtClean="0"/>
              <a:t>Provide more comprehensive information regarding Internal Affairs Investigations, including more specific information regarding </a:t>
            </a:r>
            <a:r>
              <a:rPr lang="en-US" sz="1700" b="1" dirty="0" smtClean="0"/>
              <a:t>what kind of corrective action was taken and demographic information </a:t>
            </a:r>
            <a:r>
              <a:rPr lang="en-US" sz="1700" dirty="0" smtClean="0"/>
              <a:t>of complainant and accused.  Also, evaluate the IA dataset for overlapping entries.</a:t>
            </a:r>
          </a:p>
          <a:p>
            <a:endParaRPr lang="en-US" sz="1700" dirty="0" smtClean="0"/>
          </a:p>
          <a:p>
            <a:pPr marL="457200" indent="-457200">
              <a:buFont typeface="+mj-lt"/>
              <a:buAutoNum type="arabicPeriod"/>
            </a:pPr>
            <a:r>
              <a:rPr lang="en-US" sz="1700" dirty="0"/>
              <a:t>Record detailed data </a:t>
            </a:r>
            <a:r>
              <a:rPr lang="en-US" sz="1700" b="1" dirty="0"/>
              <a:t>regarding implementation of Maryland’s 2021 police reform acts in Montgomery County </a:t>
            </a:r>
            <a:r>
              <a:rPr lang="en-US" sz="1700" dirty="0"/>
              <a:t>and make </a:t>
            </a:r>
            <a:r>
              <a:rPr lang="en-US" sz="1700" dirty="0" smtClean="0"/>
              <a:t>it available </a:t>
            </a:r>
            <a:r>
              <a:rPr lang="en-US" sz="1700" dirty="0"/>
              <a:t>to the </a:t>
            </a:r>
            <a:r>
              <a:rPr lang="en-US" sz="1700" dirty="0" smtClean="0"/>
              <a:t>public</a:t>
            </a:r>
            <a:r>
              <a:rPr lang="en-US" sz="1700" dirty="0"/>
              <a:t> </a:t>
            </a:r>
            <a:r>
              <a:rPr lang="mr-IN" sz="1700" b="1" dirty="0" smtClean="0"/>
              <a:t>–</a:t>
            </a:r>
            <a:r>
              <a:rPr lang="en-US" sz="1700" b="1" dirty="0" smtClean="0"/>
              <a:t> it is an opportunity for MD and Montgomery County to continue to be a national leader on this topic.</a:t>
            </a:r>
          </a:p>
          <a:p>
            <a:pPr marL="457200" indent="-457200">
              <a:buFont typeface="+mj-lt"/>
              <a:buAutoNum type="arabicPeriod"/>
            </a:pPr>
            <a:endParaRPr lang="en-US" sz="1700" dirty="0"/>
          </a:p>
          <a:p>
            <a:pPr marL="457200" indent="-457200">
              <a:buFont typeface="+mj-lt"/>
              <a:buAutoNum type="arabicPeriod"/>
            </a:pPr>
            <a:r>
              <a:rPr lang="en-US" sz="1700" dirty="0" smtClean="0"/>
              <a:t>Create a dataset with incidences of </a:t>
            </a:r>
            <a:r>
              <a:rPr lang="en-US" sz="1700" b="1" dirty="0" smtClean="0"/>
              <a:t>police use of force</a:t>
            </a:r>
            <a:r>
              <a:rPr lang="en-US" sz="1700" dirty="0" smtClean="0"/>
              <a:t>.</a:t>
            </a:r>
          </a:p>
          <a:p>
            <a:endParaRPr lang="en-US" sz="1700" dirty="0" smtClean="0"/>
          </a:p>
          <a:p>
            <a:r>
              <a:rPr lang="en-US" sz="2200" b="1" dirty="0" smtClean="0"/>
              <a:t>Policy and Practice</a:t>
            </a:r>
            <a:r>
              <a:rPr lang="en-US" sz="2200" dirty="0" smtClean="0"/>
              <a:t>:</a:t>
            </a:r>
          </a:p>
          <a:p>
            <a:endParaRPr lang="en-US" sz="1700" dirty="0"/>
          </a:p>
          <a:p>
            <a:pPr marL="457200" indent="-457200">
              <a:buFont typeface="+mj-lt"/>
              <a:buAutoNum type="arabicPeriod"/>
            </a:pPr>
            <a:r>
              <a:rPr lang="en-US" sz="1700" dirty="0" smtClean="0"/>
              <a:t>Sponsor legislation that all </a:t>
            </a:r>
            <a:r>
              <a:rPr lang="en-US" sz="1700" b="1" dirty="0" smtClean="0"/>
              <a:t>AI </a:t>
            </a:r>
            <a:r>
              <a:rPr lang="en-US" sz="1700" b="1" dirty="0"/>
              <a:t>software </a:t>
            </a:r>
            <a:r>
              <a:rPr lang="en-US" sz="1700" b="1" dirty="0" smtClean="0"/>
              <a:t>must be validated at least annually</a:t>
            </a:r>
            <a:r>
              <a:rPr lang="en-US" sz="1700" dirty="0" smtClean="0"/>
              <a:t> and </a:t>
            </a:r>
            <a:r>
              <a:rPr lang="en-US" sz="1700" b="1" dirty="0"/>
              <a:t>assessed for </a:t>
            </a:r>
            <a:r>
              <a:rPr lang="en-US" sz="1700" b="1" dirty="0" smtClean="0"/>
              <a:t>bias trends </a:t>
            </a:r>
            <a:r>
              <a:rPr lang="en-US" sz="1700" dirty="0"/>
              <a:t>and </a:t>
            </a:r>
            <a:r>
              <a:rPr lang="en-US" sz="1700" b="1" dirty="0"/>
              <a:t>outcome </a:t>
            </a:r>
            <a:r>
              <a:rPr lang="en-US" sz="1700" b="1" dirty="0" smtClean="0"/>
              <a:t>accuracy</a:t>
            </a:r>
            <a:r>
              <a:rPr lang="en-US" sz="1700" dirty="0" smtClean="0"/>
              <a:t>.  Avoid the culture of: “</a:t>
            </a:r>
            <a:r>
              <a:rPr lang="en-US" sz="1700" dirty="0"/>
              <a:t>We don’t measure it.  We just know it’s </a:t>
            </a:r>
            <a:r>
              <a:rPr lang="en-US" sz="1700" dirty="0" smtClean="0"/>
              <a:t>fair” (for </a:t>
            </a:r>
            <a:r>
              <a:rPr lang="en-US" sz="1700" b="1" i="1" dirty="0" smtClean="0"/>
              <a:t>all</a:t>
            </a:r>
            <a:r>
              <a:rPr lang="en-US" sz="1700" dirty="0" smtClean="0"/>
              <a:t> algorithms utilized by the County).</a:t>
            </a:r>
          </a:p>
          <a:p>
            <a:endParaRPr lang="en-US" sz="1000" dirty="0"/>
          </a:p>
          <a:p>
            <a:pPr marL="457200" indent="-457200">
              <a:buFont typeface="+mj-lt"/>
              <a:buAutoNum type="arabicPeriod"/>
            </a:pPr>
            <a:r>
              <a:rPr lang="en-US" sz="1700" dirty="0" smtClean="0"/>
              <a:t>Research </a:t>
            </a:r>
            <a:r>
              <a:rPr lang="en-US" sz="1700" b="1" dirty="0" smtClean="0"/>
              <a:t>applications of AI software to assess police behaviors and communication to identify </a:t>
            </a:r>
            <a:r>
              <a:rPr lang="en-US" sz="1700" dirty="0" smtClean="0"/>
              <a:t>patterns of misconduct.</a:t>
            </a:r>
          </a:p>
          <a:p>
            <a:endParaRPr lang="en-US" sz="1000" dirty="0" smtClean="0"/>
          </a:p>
          <a:p>
            <a:pPr marL="457200" indent="-457200">
              <a:buFont typeface="+mj-lt"/>
              <a:buAutoNum type="arabicPeriod"/>
            </a:pPr>
            <a:r>
              <a:rPr lang="en-US" sz="1700" b="1" dirty="0" smtClean="0"/>
              <a:t>Initiate Education</a:t>
            </a:r>
            <a:r>
              <a:rPr lang="en-US" sz="1700" dirty="0" smtClean="0"/>
              <a:t> of Montgomery County Criminal Justice Staff on </a:t>
            </a:r>
            <a:r>
              <a:rPr lang="en-US" sz="1700" b="1" dirty="0" smtClean="0"/>
              <a:t>the importance of risk assessment tool validation reviews.</a:t>
            </a:r>
          </a:p>
          <a:p>
            <a:endParaRPr lang="en-US" sz="1700" dirty="0" smtClean="0"/>
          </a:p>
          <a:p>
            <a:pPr marL="457200" indent="-457200">
              <a:buFont typeface="+mj-lt"/>
              <a:buAutoNum type="arabicPeriod"/>
            </a:pPr>
            <a:endParaRPr lang="en-US" sz="1700" dirty="0"/>
          </a:p>
        </p:txBody>
      </p:sp>
    </p:spTree>
    <p:extLst>
      <p:ext uri="{BB962C8B-B14F-4D97-AF65-F5344CB8AC3E}">
        <p14:creationId xmlns:p14="http://schemas.microsoft.com/office/powerpoint/2010/main" val="14561299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0605" y="2533511"/>
            <a:ext cx="5060019" cy="707886"/>
          </a:xfrm>
          <a:prstGeom prst="rect">
            <a:avLst/>
          </a:prstGeom>
          <a:noFill/>
          <a:ln>
            <a:solidFill>
              <a:srgbClr val="000000"/>
            </a:solidFill>
          </a:ln>
        </p:spPr>
        <p:txBody>
          <a:bodyPr wrap="square" rtlCol="0">
            <a:spAutoFit/>
          </a:bodyPr>
          <a:lstStyle/>
          <a:p>
            <a:endParaRPr lang="en-US" sz="800" dirty="0" smtClean="0"/>
          </a:p>
          <a:p>
            <a:pPr algn="ctr"/>
            <a:r>
              <a:rPr lang="en-US" sz="2400" dirty="0" smtClean="0"/>
              <a:t>BACKGROUND INFORMATION</a:t>
            </a:r>
          </a:p>
          <a:p>
            <a:endParaRPr lang="en-US" sz="800" dirty="0"/>
          </a:p>
        </p:txBody>
      </p:sp>
    </p:spTree>
    <p:extLst>
      <p:ext uri="{BB962C8B-B14F-4D97-AF65-F5344CB8AC3E}">
        <p14:creationId xmlns:p14="http://schemas.microsoft.com/office/powerpoint/2010/main" val="5731520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398" y="432925"/>
            <a:ext cx="11710065" cy="6124753"/>
          </a:xfrm>
          <a:prstGeom prst="rect">
            <a:avLst/>
          </a:prstGeom>
        </p:spPr>
        <p:txBody>
          <a:bodyPr wrap="square">
            <a:spAutoFit/>
          </a:bodyPr>
          <a:lstStyle/>
          <a:p>
            <a:pPr marL="442913" indent="-355600"/>
            <a:endParaRPr lang="en-US" dirty="0"/>
          </a:p>
          <a:p>
            <a:pPr marL="442913" indent="-355600">
              <a:buFont typeface="+mj-lt"/>
              <a:buAutoNum type="arabicPeriod"/>
            </a:pPr>
            <a:r>
              <a:rPr lang="en-US" sz="2200" dirty="0"/>
              <a:t>Data Scientists </a:t>
            </a:r>
            <a:r>
              <a:rPr lang="en-US" sz="2200" dirty="0" smtClean="0"/>
              <a:t>can actively educate ourselves about </a:t>
            </a:r>
            <a:r>
              <a:rPr lang="en-US" sz="2200" dirty="0"/>
              <a:t>the </a:t>
            </a:r>
            <a:r>
              <a:rPr lang="en-US" sz="2200" b="1" dirty="0" smtClean="0"/>
              <a:t>actual human consequences </a:t>
            </a:r>
            <a:r>
              <a:rPr lang="en-US" sz="2200" b="1" dirty="0"/>
              <a:t>of </a:t>
            </a:r>
            <a:r>
              <a:rPr lang="en-US" sz="2200" b="1" dirty="0" smtClean="0"/>
              <a:t>our programming</a:t>
            </a:r>
            <a:r>
              <a:rPr lang="en-US" sz="2200" dirty="0" smtClean="0"/>
              <a:t>.  It </a:t>
            </a:r>
            <a:r>
              <a:rPr lang="en-US" sz="2200" dirty="0"/>
              <a:t>is easy to sit in a room and code without having a sense of the actual human impact of our </a:t>
            </a:r>
            <a:r>
              <a:rPr lang="en-US" sz="2200" dirty="0" smtClean="0"/>
              <a:t>coding (similar to the act of writing codifying legislation) </a:t>
            </a:r>
            <a:r>
              <a:rPr lang="mr-IN" sz="2200" dirty="0" smtClean="0"/>
              <a:t>–</a:t>
            </a:r>
            <a:r>
              <a:rPr lang="en-US" sz="2200" dirty="0" smtClean="0"/>
              <a:t> we must be intentional about it.</a:t>
            </a:r>
          </a:p>
          <a:p>
            <a:pPr marL="442913" indent="-355600"/>
            <a:r>
              <a:rPr lang="en-US" sz="2200" dirty="0" smtClean="0"/>
              <a:t>	</a:t>
            </a:r>
          </a:p>
          <a:p>
            <a:pPr marL="442913" indent="-355600">
              <a:buFont typeface="+mj-lt"/>
              <a:buAutoNum type="arabicPeriod"/>
            </a:pPr>
            <a:endParaRPr lang="en-US" sz="2200" dirty="0"/>
          </a:p>
          <a:p>
            <a:pPr marL="442913" indent="-355600">
              <a:buAutoNum type="arabicPeriod" startAt="2"/>
            </a:pPr>
            <a:r>
              <a:rPr lang="en-US" sz="2200" dirty="0" smtClean="0"/>
              <a:t>Data Scientists can </a:t>
            </a:r>
            <a:r>
              <a:rPr lang="en-US" sz="2200" b="1" dirty="0" smtClean="0"/>
              <a:t>intentionally</a:t>
            </a:r>
            <a:r>
              <a:rPr lang="en-US" sz="2200" dirty="0" smtClean="0"/>
              <a:t> </a:t>
            </a:r>
            <a:r>
              <a:rPr lang="en-US" sz="2200" b="1" dirty="0" smtClean="0"/>
              <a:t>counteract patterns of dehumanization and systemic inequality that may be present in the history, structure, and/or substance of training model data</a:t>
            </a:r>
            <a:r>
              <a:rPr lang="en-US" sz="2200" dirty="0" smtClean="0"/>
              <a:t>.</a:t>
            </a:r>
          </a:p>
          <a:p>
            <a:pPr marL="87313"/>
            <a:endParaRPr lang="en-US" sz="2200" dirty="0" smtClean="0"/>
          </a:p>
          <a:p>
            <a:pPr marL="442913" indent="-355600"/>
            <a:endParaRPr lang="en-US" sz="2200" dirty="0" smtClean="0"/>
          </a:p>
          <a:p>
            <a:pPr marL="442913" indent="-355600" defTabSz="265113">
              <a:buAutoNum type="arabicPeriod" startAt="3"/>
            </a:pPr>
            <a:r>
              <a:rPr lang="en-US" sz="2200" dirty="0" smtClean="0"/>
              <a:t>Data Scientists can </a:t>
            </a:r>
            <a:r>
              <a:rPr lang="en-US" sz="2200" b="1" dirty="0" smtClean="0"/>
              <a:t>incorporate ethics </a:t>
            </a:r>
            <a:r>
              <a:rPr lang="en-US" sz="2200" dirty="0" smtClean="0"/>
              <a:t>into actual practices despite pressures to maximize efficiency.</a:t>
            </a:r>
          </a:p>
          <a:p>
            <a:pPr marL="87313" defTabSz="265113"/>
            <a:endParaRPr lang="en-US" sz="2200" dirty="0" smtClean="0"/>
          </a:p>
          <a:p>
            <a:pPr marL="87313" defTabSz="265113"/>
            <a:endParaRPr lang="en-US" sz="2200" dirty="0" smtClean="0"/>
          </a:p>
          <a:p>
            <a:pPr marL="442913" indent="-355600" defTabSz="265113">
              <a:buAutoNum type="arabicPeriod" startAt="3"/>
            </a:pPr>
            <a:r>
              <a:rPr lang="en-US" sz="2200" dirty="0" smtClean="0"/>
              <a:t>Data Scientists can incorporate </a:t>
            </a:r>
            <a:r>
              <a:rPr lang="en-US" sz="2200" b="1" dirty="0" smtClean="0"/>
              <a:t>user-friendly monitoring, assessment and validation tools</a:t>
            </a:r>
            <a:r>
              <a:rPr lang="en-US" sz="2200" dirty="0" smtClean="0"/>
              <a:t> for our algorithms </a:t>
            </a:r>
            <a:r>
              <a:rPr lang="en-US" sz="2200" b="1" dirty="0" smtClean="0"/>
              <a:t>to increase the likelihood of metrics reviews </a:t>
            </a:r>
            <a:r>
              <a:rPr lang="en-US" sz="2200" dirty="0" smtClean="0"/>
              <a:t>and re-assessments in practical day-to-day applications by governmental and private industry clients.</a:t>
            </a:r>
          </a:p>
        </p:txBody>
      </p:sp>
      <p:sp>
        <p:nvSpPr>
          <p:cNvPr id="5" name="Rectangle 4"/>
          <p:cNvSpPr/>
          <p:nvPr/>
        </p:nvSpPr>
        <p:spPr>
          <a:xfrm>
            <a:off x="3112446" y="-13141"/>
            <a:ext cx="5819722" cy="892552"/>
          </a:xfrm>
          <a:prstGeom prst="rect">
            <a:avLst/>
          </a:prstGeom>
        </p:spPr>
        <p:txBody>
          <a:bodyPr wrap="none">
            <a:spAutoFit/>
          </a:bodyPr>
          <a:lstStyle/>
          <a:p>
            <a:pPr algn="ctr"/>
            <a:r>
              <a:rPr lang="en-US" sz="2800" b="1" u="sng" dirty="0"/>
              <a:t>Recommendations For Data </a:t>
            </a:r>
            <a:r>
              <a:rPr lang="en-US" sz="2800" b="1" u="sng" dirty="0" smtClean="0"/>
              <a:t>Scientists</a:t>
            </a:r>
            <a:endParaRPr lang="en-US" sz="2800" b="1" u="sng" dirty="0"/>
          </a:p>
          <a:p>
            <a:pPr algn="ctr"/>
            <a:endParaRPr lang="en-US" sz="2400" b="1" dirty="0"/>
          </a:p>
        </p:txBody>
      </p:sp>
    </p:spTree>
    <p:extLst>
      <p:ext uri="{BB962C8B-B14F-4D97-AF65-F5344CB8AC3E}">
        <p14:creationId xmlns:p14="http://schemas.microsoft.com/office/powerpoint/2010/main" val="41745059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053" y="0"/>
            <a:ext cx="11981064" cy="6709528"/>
          </a:xfrm>
          <a:prstGeom prst="rect">
            <a:avLst/>
          </a:prstGeom>
        </p:spPr>
        <p:txBody>
          <a:bodyPr wrap="square">
            <a:spAutoFit/>
          </a:bodyPr>
          <a:lstStyle/>
          <a:p>
            <a:pPr algn="ctr"/>
            <a:r>
              <a:rPr lang="en-US" sz="2800" b="1" u="sng" dirty="0" smtClean="0"/>
              <a:t>Acknowledgements</a:t>
            </a:r>
          </a:p>
          <a:p>
            <a:pPr algn="ctr"/>
            <a:endParaRPr lang="en-US" sz="1200" b="1" dirty="0" smtClean="0"/>
          </a:p>
          <a:p>
            <a:r>
              <a:rPr lang="en-US" sz="2200" dirty="0"/>
              <a:t>My </a:t>
            </a:r>
            <a:r>
              <a:rPr lang="en-US" sz="2200" b="1" dirty="0"/>
              <a:t>sincerest thanks and acknowledgment </a:t>
            </a:r>
            <a:r>
              <a:rPr lang="en-US" sz="2200" dirty="0"/>
              <a:t>goes out to the people who have supported me throughout the Data Science Certificate Course at Montgomery </a:t>
            </a:r>
            <a:r>
              <a:rPr lang="en-US" sz="2200" dirty="0" smtClean="0"/>
              <a:t>College</a:t>
            </a:r>
            <a:r>
              <a:rPr lang="en-US" sz="2200" dirty="0"/>
              <a:t>:</a:t>
            </a:r>
            <a:r>
              <a:rPr lang="en-US" sz="2200" dirty="0" smtClean="0"/>
              <a:t> </a:t>
            </a:r>
            <a:endParaRPr lang="en-US" sz="2400" dirty="0" smtClean="0"/>
          </a:p>
          <a:p>
            <a:endParaRPr lang="en-US" sz="2200" dirty="0" smtClean="0"/>
          </a:p>
          <a:p>
            <a:pPr algn="ctr"/>
            <a:r>
              <a:rPr lang="en-US" sz="2200" dirty="0" smtClean="0"/>
              <a:t>For making the program transformative and rewarding:</a:t>
            </a:r>
          </a:p>
          <a:p>
            <a:pPr marL="4751388" indent="-266700" algn="ctr"/>
            <a:endParaRPr lang="en-US" sz="1200" dirty="0"/>
          </a:p>
          <a:p>
            <a:pPr marL="4751388" indent="-266700">
              <a:buFont typeface="Arial"/>
              <a:buChar char="•"/>
            </a:pPr>
            <a:r>
              <a:rPr lang="en-US" sz="2200" b="1" dirty="0"/>
              <a:t>Professor Saidi </a:t>
            </a:r>
            <a:endParaRPr lang="en-US" sz="2200" dirty="0"/>
          </a:p>
          <a:p>
            <a:pPr marL="4751388" indent="-266700">
              <a:buFont typeface="Arial"/>
              <a:buChar char="•"/>
            </a:pPr>
            <a:r>
              <a:rPr lang="en-US" sz="2200" b="1" dirty="0"/>
              <a:t>Professor </a:t>
            </a:r>
            <a:r>
              <a:rPr lang="en-US" sz="2200" b="1" dirty="0" smtClean="0"/>
              <a:t>Mohamed</a:t>
            </a:r>
            <a:endParaRPr lang="en-US" sz="2200" dirty="0"/>
          </a:p>
          <a:p>
            <a:pPr marL="4751388" indent="-266700">
              <a:buFont typeface="Arial"/>
              <a:buChar char="•"/>
            </a:pPr>
            <a:r>
              <a:rPr lang="en-US" sz="2200" b="1" dirty="0"/>
              <a:t>Professor </a:t>
            </a:r>
            <a:r>
              <a:rPr lang="en-US" sz="2200" b="1" dirty="0" smtClean="0"/>
              <a:t>Iapalucci</a:t>
            </a:r>
            <a:endParaRPr lang="en-US" sz="2200" dirty="0" smtClean="0"/>
          </a:p>
          <a:p>
            <a:pPr algn="ctr"/>
            <a:endParaRPr lang="en-US" sz="2200" dirty="0" smtClean="0"/>
          </a:p>
          <a:p>
            <a:pPr algn="ctr"/>
            <a:r>
              <a:rPr lang="en-US" sz="2200" dirty="0" smtClean="0"/>
              <a:t>For helping each other learn about data science:</a:t>
            </a:r>
          </a:p>
          <a:p>
            <a:pPr algn="ctr"/>
            <a:endParaRPr lang="en-US" sz="1200" dirty="0"/>
          </a:p>
          <a:p>
            <a:pPr marL="4752975" indent="-285750">
              <a:buFont typeface="Arial"/>
              <a:buChar char="•"/>
            </a:pPr>
            <a:r>
              <a:rPr lang="en-US" sz="2200" b="1" dirty="0" smtClean="0"/>
              <a:t>All </a:t>
            </a:r>
            <a:r>
              <a:rPr lang="en-US" sz="2200" b="1" dirty="0"/>
              <a:t>of the </a:t>
            </a:r>
            <a:r>
              <a:rPr lang="en-US" sz="2200" b="1" dirty="0" smtClean="0"/>
              <a:t>other Data Science students</a:t>
            </a:r>
            <a:r>
              <a:rPr lang="en-US" sz="2200" b="1" dirty="0"/>
              <a:t> </a:t>
            </a:r>
            <a:endParaRPr lang="en-US" sz="2200" b="1" dirty="0" smtClean="0"/>
          </a:p>
          <a:p>
            <a:pPr algn="ctr"/>
            <a:endParaRPr lang="en-US" sz="2200" dirty="0"/>
          </a:p>
          <a:p>
            <a:pPr algn="ctr"/>
            <a:r>
              <a:rPr lang="en-US" sz="2200" dirty="0" smtClean="0"/>
              <a:t>For providing open-source data resources and continually supporting this program:</a:t>
            </a:r>
          </a:p>
          <a:p>
            <a:pPr algn="ctr"/>
            <a:endParaRPr lang="en-US" sz="1200" dirty="0"/>
          </a:p>
          <a:p>
            <a:pPr marL="4751388" indent="-284163">
              <a:buFont typeface="Arial"/>
              <a:buChar char="•"/>
            </a:pPr>
            <a:r>
              <a:rPr lang="en-US" sz="2200" b="1" dirty="0"/>
              <a:t>Montgomery County </a:t>
            </a:r>
            <a:r>
              <a:rPr lang="en-US" sz="2200" b="1" dirty="0" smtClean="0"/>
              <a:t>Government Staff</a:t>
            </a:r>
          </a:p>
          <a:p>
            <a:pPr marL="4751388" indent="-284163">
              <a:buFont typeface="Arial"/>
              <a:buChar char="•"/>
            </a:pPr>
            <a:r>
              <a:rPr lang="en-US" sz="2200" b="1" dirty="0" smtClean="0"/>
              <a:t>dataMontgomery Staff</a:t>
            </a:r>
          </a:p>
          <a:p>
            <a:pPr marL="4751388" indent="-284163">
              <a:buFont typeface="Arial"/>
              <a:buChar char="•"/>
            </a:pPr>
            <a:r>
              <a:rPr lang="en-US" sz="2200" b="1" dirty="0"/>
              <a:t>Victoria Lewis</a:t>
            </a:r>
          </a:p>
          <a:p>
            <a:endParaRPr lang="en-US" sz="2400" b="1" dirty="0" smtClean="0"/>
          </a:p>
        </p:txBody>
      </p:sp>
    </p:spTree>
    <p:extLst>
      <p:ext uri="{BB962C8B-B14F-4D97-AF65-F5344CB8AC3E}">
        <p14:creationId xmlns:p14="http://schemas.microsoft.com/office/powerpoint/2010/main" val="168597551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634" y="137487"/>
            <a:ext cx="6096000" cy="1015663"/>
          </a:xfrm>
          <a:prstGeom prst="rect">
            <a:avLst/>
          </a:prstGeom>
        </p:spPr>
        <p:txBody>
          <a:bodyPr>
            <a:spAutoFit/>
          </a:bodyPr>
          <a:lstStyle/>
          <a:p>
            <a:pPr algn="ctr"/>
            <a:r>
              <a:rPr lang="en-US" sz="2200" dirty="0"/>
              <a:t>“Truth never damages a cause that is just.</a:t>
            </a:r>
            <a:r>
              <a:rPr lang="en-US" sz="2200" dirty="0" smtClean="0"/>
              <a:t>”</a:t>
            </a:r>
          </a:p>
          <a:p>
            <a:pPr algn="ctr"/>
            <a:endParaRPr lang="en-US" dirty="0"/>
          </a:p>
          <a:p>
            <a:pPr algn="ctr"/>
            <a:r>
              <a:rPr lang="en-US" dirty="0"/>
              <a:t>― </a:t>
            </a:r>
            <a:r>
              <a:rPr lang="en-US" i="1" dirty="0"/>
              <a:t>Mahatma Gandhi</a:t>
            </a:r>
          </a:p>
        </p:txBody>
      </p:sp>
      <p:sp>
        <p:nvSpPr>
          <p:cNvPr id="5" name="Rectangle 4"/>
          <p:cNvSpPr/>
          <p:nvPr/>
        </p:nvSpPr>
        <p:spPr>
          <a:xfrm>
            <a:off x="3056698" y="1365062"/>
            <a:ext cx="6096000" cy="1415772"/>
          </a:xfrm>
          <a:prstGeom prst="rect">
            <a:avLst/>
          </a:prstGeom>
        </p:spPr>
        <p:txBody>
          <a:bodyPr>
            <a:spAutoFit/>
          </a:bodyPr>
          <a:lstStyle/>
          <a:p>
            <a:pPr algn="ctr"/>
            <a:r>
              <a:rPr lang="en-US" sz="2200" dirty="0"/>
              <a:t>“It is better to risk saving a guilty person than to condemn an innocent one.</a:t>
            </a:r>
            <a:r>
              <a:rPr lang="en-US" sz="2200" dirty="0" smtClean="0"/>
              <a:t>”</a:t>
            </a:r>
          </a:p>
          <a:p>
            <a:pPr algn="ctr"/>
            <a:endParaRPr lang="en-US" sz="2400" dirty="0"/>
          </a:p>
          <a:p>
            <a:pPr algn="ctr"/>
            <a:r>
              <a:rPr lang="en-US" dirty="0"/>
              <a:t>― </a:t>
            </a:r>
            <a:r>
              <a:rPr lang="en-US" i="1" dirty="0"/>
              <a:t>Voltaire</a:t>
            </a:r>
          </a:p>
        </p:txBody>
      </p:sp>
      <p:sp>
        <p:nvSpPr>
          <p:cNvPr id="6" name="Rectangle 5"/>
          <p:cNvSpPr/>
          <p:nvPr/>
        </p:nvSpPr>
        <p:spPr>
          <a:xfrm>
            <a:off x="504146" y="3037327"/>
            <a:ext cx="11325414" cy="1754327"/>
          </a:xfrm>
          <a:prstGeom prst="rect">
            <a:avLst/>
          </a:prstGeom>
        </p:spPr>
        <p:txBody>
          <a:bodyPr wrap="square">
            <a:spAutoFit/>
          </a:bodyPr>
          <a:lstStyle/>
          <a:p>
            <a:pPr algn="ctr"/>
            <a:r>
              <a:rPr lang="en-US" sz="2200" dirty="0"/>
              <a:t>“Where justice is denied, where poverty is enforced, where ignorance prevails, and where any one class is made to feel that society is an organized conspiracy to oppress, rob and degrade them, neither persons nor property will be safe.</a:t>
            </a:r>
            <a:r>
              <a:rPr lang="en-US" sz="2200" dirty="0" smtClean="0"/>
              <a:t>”</a:t>
            </a:r>
          </a:p>
          <a:p>
            <a:pPr algn="ctr"/>
            <a:endParaRPr lang="en-US" sz="2400" dirty="0"/>
          </a:p>
          <a:p>
            <a:pPr algn="ctr"/>
            <a:r>
              <a:rPr lang="en-US" dirty="0"/>
              <a:t>― </a:t>
            </a:r>
            <a:r>
              <a:rPr lang="en-US" i="1" dirty="0"/>
              <a:t>Frederick Douglass</a:t>
            </a:r>
          </a:p>
        </p:txBody>
      </p:sp>
      <p:sp>
        <p:nvSpPr>
          <p:cNvPr id="7" name="Rectangle 6"/>
          <p:cNvSpPr/>
          <p:nvPr/>
        </p:nvSpPr>
        <p:spPr>
          <a:xfrm>
            <a:off x="505561" y="5134578"/>
            <a:ext cx="11325414" cy="1415772"/>
          </a:xfrm>
          <a:prstGeom prst="rect">
            <a:avLst/>
          </a:prstGeom>
        </p:spPr>
        <p:txBody>
          <a:bodyPr wrap="square">
            <a:spAutoFit/>
          </a:bodyPr>
          <a:lstStyle/>
          <a:p>
            <a:pPr algn="ctr"/>
            <a:r>
              <a:rPr lang="en-US" sz="2200" dirty="0" smtClean="0"/>
              <a:t>“You have to teach your algorithm what it can do and what it cannot do because, otherwise, there is a risk that the algorithms will learn the tricks of the old cartels.”</a:t>
            </a:r>
          </a:p>
          <a:p>
            <a:pPr algn="ctr"/>
            <a:endParaRPr lang="en-US" sz="2400" dirty="0"/>
          </a:p>
          <a:p>
            <a:pPr algn="ctr"/>
            <a:r>
              <a:rPr lang="en-US" dirty="0"/>
              <a:t>― </a:t>
            </a:r>
            <a:r>
              <a:rPr lang="en-US" i="1" dirty="0" smtClean="0"/>
              <a:t>Margrethe Vestager</a:t>
            </a:r>
            <a:endParaRPr lang="en-US" i="1" dirty="0"/>
          </a:p>
        </p:txBody>
      </p:sp>
    </p:spTree>
    <p:extLst>
      <p:ext uri="{BB962C8B-B14F-4D97-AF65-F5344CB8AC3E}">
        <p14:creationId xmlns:p14="http://schemas.microsoft.com/office/powerpoint/2010/main" val="19257079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78124" y="3774181"/>
            <a:ext cx="10653118" cy="0"/>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Donut 7"/>
          <p:cNvSpPr/>
          <p:nvPr/>
        </p:nvSpPr>
        <p:spPr>
          <a:xfrm>
            <a:off x="384109" y="3650693"/>
            <a:ext cx="264564" cy="264618"/>
          </a:xfrm>
          <a:prstGeom prst="donu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ffectLst/>
            </a:endParaRPr>
          </a:p>
        </p:txBody>
      </p:sp>
      <p:sp>
        <p:nvSpPr>
          <p:cNvPr id="9" name="TextBox 8"/>
          <p:cNvSpPr txBox="1"/>
          <p:nvPr/>
        </p:nvSpPr>
        <p:spPr>
          <a:xfrm rot="19808635">
            <a:off x="479851" y="3176875"/>
            <a:ext cx="761747" cy="369332"/>
          </a:xfrm>
          <a:prstGeom prst="rect">
            <a:avLst/>
          </a:prstGeom>
          <a:noFill/>
        </p:spPr>
        <p:txBody>
          <a:bodyPr wrap="none" rtlCol="0">
            <a:spAutoFit/>
          </a:bodyPr>
          <a:lstStyle/>
          <a:p>
            <a:r>
              <a:rPr lang="en-US" dirty="0" smtClean="0">
                <a:solidFill>
                  <a:schemeClr val="accent6">
                    <a:lumMod val="75000"/>
                  </a:schemeClr>
                </a:solidFill>
              </a:rPr>
              <a:t>Arrest</a:t>
            </a:r>
            <a:endParaRPr lang="en-US" dirty="0">
              <a:solidFill>
                <a:schemeClr val="accent6">
                  <a:lumMod val="75000"/>
                </a:schemeClr>
              </a:solidFill>
            </a:endParaRPr>
          </a:p>
        </p:txBody>
      </p:sp>
      <p:sp>
        <p:nvSpPr>
          <p:cNvPr id="10" name="Donut 9"/>
          <p:cNvSpPr/>
          <p:nvPr/>
        </p:nvSpPr>
        <p:spPr>
          <a:xfrm>
            <a:off x="853987" y="3644323"/>
            <a:ext cx="264564" cy="264618"/>
          </a:xfrm>
          <a:prstGeom prst="donu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ffectLst/>
            </a:endParaRPr>
          </a:p>
        </p:txBody>
      </p:sp>
      <p:sp>
        <p:nvSpPr>
          <p:cNvPr id="11" name="TextBox 10"/>
          <p:cNvSpPr txBox="1"/>
          <p:nvPr/>
        </p:nvSpPr>
        <p:spPr>
          <a:xfrm rot="20040763">
            <a:off x="828626" y="2604214"/>
            <a:ext cx="3771698" cy="369332"/>
          </a:xfrm>
          <a:prstGeom prst="rect">
            <a:avLst/>
          </a:prstGeom>
          <a:noFill/>
        </p:spPr>
        <p:txBody>
          <a:bodyPr wrap="none" rtlCol="0">
            <a:spAutoFit/>
          </a:bodyPr>
          <a:lstStyle/>
          <a:p>
            <a:r>
              <a:rPr lang="en-US" dirty="0" smtClean="0">
                <a:solidFill>
                  <a:schemeClr val="accent6">
                    <a:lumMod val="75000"/>
                  </a:schemeClr>
                </a:solidFill>
              </a:rPr>
              <a:t>CPU Booking, First Bail Determination</a:t>
            </a:r>
            <a:endParaRPr lang="en-US" dirty="0">
              <a:solidFill>
                <a:schemeClr val="accent6">
                  <a:lumMod val="75000"/>
                </a:schemeClr>
              </a:solidFill>
            </a:endParaRPr>
          </a:p>
        </p:txBody>
      </p:sp>
      <p:sp>
        <p:nvSpPr>
          <p:cNvPr id="12" name="Donut 11"/>
          <p:cNvSpPr/>
          <p:nvPr/>
        </p:nvSpPr>
        <p:spPr>
          <a:xfrm>
            <a:off x="1876968" y="3644324"/>
            <a:ext cx="264564" cy="264618"/>
          </a:xfrm>
          <a:prstGeom prst="donu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ffectLst/>
            </a:endParaRPr>
          </a:p>
        </p:txBody>
      </p:sp>
      <p:sp>
        <p:nvSpPr>
          <p:cNvPr id="13" name="TextBox 12"/>
          <p:cNvSpPr txBox="1"/>
          <p:nvPr/>
        </p:nvSpPr>
        <p:spPr>
          <a:xfrm>
            <a:off x="215016" y="4893335"/>
            <a:ext cx="2472928" cy="369332"/>
          </a:xfrm>
          <a:prstGeom prst="rect">
            <a:avLst/>
          </a:prstGeom>
          <a:noFill/>
        </p:spPr>
        <p:txBody>
          <a:bodyPr wrap="none" rtlCol="0">
            <a:spAutoFit/>
          </a:bodyPr>
          <a:lstStyle/>
          <a:p>
            <a:r>
              <a:rPr lang="en-US" dirty="0" smtClean="0"/>
              <a:t>Immediately after arrest</a:t>
            </a:r>
            <a:endParaRPr lang="en-US" dirty="0"/>
          </a:p>
        </p:txBody>
      </p:sp>
      <p:sp>
        <p:nvSpPr>
          <p:cNvPr id="14" name="TextBox 13"/>
          <p:cNvSpPr txBox="1"/>
          <p:nvPr/>
        </p:nvSpPr>
        <p:spPr>
          <a:xfrm>
            <a:off x="1033978" y="4389553"/>
            <a:ext cx="1567406" cy="369332"/>
          </a:xfrm>
          <a:prstGeom prst="rect">
            <a:avLst/>
          </a:prstGeom>
          <a:noFill/>
        </p:spPr>
        <p:txBody>
          <a:bodyPr wrap="none" rtlCol="0">
            <a:spAutoFit/>
          </a:bodyPr>
          <a:lstStyle/>
          <a:p>
            <a:r>
              <a:rPr lang="en-US" dirty="0" smtClean="0"/>
              <a:t>48 hrs., 72 hrs.</a:t>
            </a:r>
            <a:endParaRPr lang="en-US" dirty="0"/>
          </a:p>
        </p:txBody>
      </p:sp>
      <p:sp>
        <p:nvSpPr>
          <p:cNvPr id="15" name="TextBox 14"/>
          <p:cNvSpPr txBox="1"/>
          <p:nvPr/>
        </p:nvSpPr>
        <p:spPr>
          <a:xfrm rot="20040763">
            <a:off x="1923692" y="2341863"/>
            <a:ext cx="4121641" cy="646331"/>
          </a:xfrm>
          <a:prstGeom prst="rect">
            <a:avLst/>
          </a:prstGeom>
          <a:noFill/>
        </p:spPr>
        <p:txBody>
          <a:bodyPr wrap="none" rtlCol="0">
            <a:spAutoFit/>
          </a:bodyPr>
          <a:lstStyle/>
          <a:p>
            <a:r>
              <a:rPr lang="en-US" dirty="0" smtClean="0">
                <a:solidFill>
                  <a:srgbClr val="548235"/>
                </a:solidFill>
              </a:rPr>
              <a:t>Arraignment: Initial Pleading , Judge </a:t>
            </a:r>
          </a:p>
          <a:p>
            <a:r>
              <a:rPr lang="en-US" dirty="0" smtClean="0">
                <a:solidFill>
                  <a:srgbClr val="548235"/>
                </a:solidFill>
              </a:rPr>
              <a:t>Receives AI risk assessment score, </a:t>
            </a:r>
            <a:r>
              <a:rPr lang="en-US" dirty="0">
                <a:solidFill>
                  <a:srgbClr val="548235"/>
                </a:solidFill>
              </a:rPr>
              <a:t>Bail </a:t>
            </a:r>
            <a:r>
              <a:rPr lang="en-US" dirty="0" smtClean="0">
                <a:solidFill>
                  <a:srgbClr val="548235"/>
                </a:solidFill>
              </a:rPr>
              <a:t>Set </a:t>
            </a:r>
            <a:endParaRPr lang="en-US" dirty="0">
              <a:solidFill>
                <a:srgbClr val="548235"/>
              </a:solidFill>
            </a:endParaRPr>
          </a:p>
        </p:txBody>
      </p:sp>
      <p:sp>
        <p:nvSpPr>
          <p:cNvPr id="20" name="Donut 19"/>
          <p:cNvSpPr/>
          <p:nvPr/>
        </p:nvSpPr>
        <p:spPr>
          <a:xfrm>
            <a:off x="3740217" y="3637953"/>
            <a:ext cx="264564" cy="264618"/>
          </a:xfrm>
          <a:prstGeom prst="donu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ffectLst/>
            </a:endParaRPr>
          </a:p>
        </p:txBody>
      </p:sp>
      <p:sp>
        <p:nvSpPr>
          <p:cNvPr id="21" name="TextBox 20"/>
          <p:cNvSpPr txBox="1"/>
          <p:nvPr/>
        </p:nvSpPr>
        <p:spPr>
          <a:xfrm rot="20040763">
            <a:off x="3860023" y="2820090"/>
            <a:ext cx="2767104" cy="369332"/>
          </a:xfrm>
          <a:prstGeom prst="rect">
            <a:avLst/>
          </a:prstGeom>
          <a:noFill/>
        </p:spPr>
        <p:txBody>
          <a:bodyPr wrap="none" rtlCol="0">
            <a:spAutoFit/>
          </a:bodyPr>
          <a:lstStyle/>
          <a:p>
            <a:r>
              <a:rPr lang="en-US" dirty="0" smtClean="0">
                <a:solidFill>
                  <a:srgbClr val="548235"/>
                </a:solidFill>
              </a:rPr>
              <a:t>Discovery, Pretrial Hearings</a:t>
            </a:r>
            <a:endParaRPr lang="en-US" dirty="0">
              <a:solidFill>
                <a:srgbClr val="548235"/>
              </a:solidFill>
            </a:endParaRPr>
          </a:p>
        </p:txBody>
      </p:sp>
      <p:sp>
        <p:nvSpPr>
          <p:cNvPr id="22" name="TextBox 21"/>
          <p:cNvSpPr txBox="1"/>
          <p:nvPr/>
        </p:nvSpPr>
        <p:spPr>
          <a:xfrm>
            <a:off x="3888271" y="4460787"/>
            <a:ext cx="8394764" cy="646331"/>
          </a:xfrm>
          <a:prstGeom prst="rect">
            <a:avLst/>
          </a:prstGeom>
          <a:noFill/>
        </p:spPr>
        <p:txBody>
          <a:bodyPr wrap="square" rtlCol="0">
            <a:spAutoFit/>
          </a:bodyPr>
          <a:lstStyle/>
          <a:p>
            <a:r>
              <a:rPr lang="en-US" b="1" dirty="0" smtClean="0"/>
              <a:t>6 months </a:t>
            </a:r>
            <a:r>
              <a:rPr lang="mr-IN" b="1" dirty="0" smtClean="0"/>
              <a:t>–</a:t>
            </a:r>
            <a:r>
              <a:rPr lang="en-US" b="1" dirty="0" smtClean="0"/>
              <a:t> 18 months of pretrial detention is not uncommon</a:t>
            </a:r>
          </a:p>
          <a:p>
            <a:endParaRPr lang="en-US" b="1" dirty="0"/>
          </a:p>
        </p:txBody>
      </p:sp>
      <p:sp>
        <p:nvSpPr>
          <p:cNvPr id="23" name="Donut 22"/>
          <p:cNvSpPr/>
          <p:nvPr/>
        </p:nvSpPr>
        <p:spPr>
          <a:xfrm>
            <a:off x="8460759" y="3649224"/>
            <a:ext cx="264564" cy="264618"/>
          </a:xfrm>
          <a:prstGeom prst="donu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ffectLst/>
            </a:endParaRPr>
          </a:p>
        </p:txBody>
      </p:sp>
      <p:sp>
        <p:nvSpPr>
          <p:cNvPr id="24" name="TextBox 23"/>
          <p:cNvSpPr txBox="1"/>
          <p:nvPr/>
        </p:nvSpPr>
        <p:spPr>
          <a:xfrm rot="20040763">
            <a:off x="8604375" y="3146367"/>
            <a:ext cx="1298365" cy="369332"/>
          </a:xfrm>
          <a:prstGeom prst="rect">
            <a:avLst/>
          </a:prstGeom>
          <a:noFill/>
        </p:spPr>
        <p:txBody>
          <a:bodyPr wrap="none" rtlCol="0">
            <a:spAutoFit/>
          </a:bodyPr>
          <a:lstStyle/>
          <a:p>
            <a:r>
              <a:rPr lang="en-US" dirty="0" smtClean="0">
                <a:solidFill>
                  <a:schemeClr val="accent6">
                    <a:lumMod val="75000"/>
                  </a:schemeClr>
                </a:solidFill>
              </a:rPr>
              <a:t>Trial or Plea</a:t>
            </a:r>
            <a:endParaRPr lang="en-US" dirty="0">
              <a:solidFill>
                <a:schemeClr val="accent6">
                  <a:lumMod val="75000"/>
                </a:schemeClr>
              </a:solidFill>
            </a:endParaRPr>
          </a:p>
        </p:txBody>
      </p:sp>
      <p:sp>
        <p:nvSpPr>
          <p:cNvPr id="25" name="TextBox 24"/>
          <p:cNvSpPr txBox="1"/>
          <p:nvPr/>
        </p:nvSpPr>
        <p:spPr>
          <a:xfrm>
            <a:off x="4471070" y="1223581"/>
            <a:ext cx="3257623" cy="369332"/>
          </a:xfrm>
          <a:prstGeom prst="rect">
            <a:avLst/>
          </a:prstGeom>
          <a:noFill/>
        </p:spPr>
        <p:txBody>
          <a:bodyPr wrap="none" rtlCol="0">
            <a:spAutoFit/>
          </a:bodyPr>
          <a:lstStyle/>
          <a:p>
            <a:r>
              <a:rPr lang="en-US" dirty="0" smtClean="0"/>
              <a:t>Plea hearings can occur any time</a:t>
            </a:r>
            <a:endParaRPr lang="en-US" dirty="0"/>
          </a:p>
        </p:txBody>
      </p:sp>
      <p:cxnSp>
        <p:nvCxnSpPr>
          <p:cNvPr id="27" name="Straight Arrow Connector 26"/>
          <p:cNvCxnSpPr/>
          <p:nvPr/>
        </p:nvCxnSpPr>
        <p:spPr>
          <a:xfrm flipV="1">
            <a:off x="7728693" y="1425474"/>
            <a:ext cx="892234" cy="0"/>
          </a:xfrm>
          <a:prstGeom prst="straightConnector1">
            <a:avLst/>
          </a:prstGeom>
          <a:ln w="28575" cmpd="sng">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096766" y="1425474"/>
            <a:ext cx="2344993" cy="0"/>
          </a:xfrm>
          <a:prstGeom prst="straightConnector1">
            <a:avLst/>
          </a:prstGeom>
          <a:ln w="28575" cmpd="sng">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Donut 33"/>
          <p:cNvSpPr/>
          <p:nvPr/>
        </p:nvSpPr>
        <p:spPr>
          <a:xfrm>
            <a:off x="10659122" y="3642853"/>
            <a:ext cx="264564" cy="264618"/>
          </a:xfrm>
          <a:prstGeom prst="donut">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ffectLst/>
            </a:endParaRPr>
          </a:p>
        </p:txBody>
      </p:sp>
      <p:sp>
        <p:nvSpPr>
          <p:cNvPr id="35" name="TextBox 34"/>
          <p:cNvSpPr txBox="1"/>
          <p:nvPr/>
        </p:nvSpPr>
        <p:spPr>
          <a:xfrm rot="20040763">
            <a:off x="10753776" y="2900716"/>
            <a:ext cx="1545653" cy="646331"/>
          </a:xfrm>
          <a:prstGeom prst="rect">
            <a:avLst/>
          </a:prstGeom>
          <a:noFill/>
        </p:spPr>
        <p:txBody>
          <a:bodyPr wrap="none" rtlCol="0">
            <a:spAutoFit/>
          </a:bodyPr>
          <a:lstStyle/>
          <a:p>
            <a:r>
              <a:rPr lang="en-US" dirty="0" smtClean="0">
                <a:solidFill>
                  <a:srgbClr val="548235"/>
                </a:solidFill>
              </a:rPr>
              <a:t>Sentencing for </a:t>
            </a:r>
          </a:p>
          <a:p>
            <a:r>
              <a:rPr lang="en-US" dirty="0" smtClean="0">
                <a:solidFill>
                  <a:srgbClr val="548235"/>
                </a:solidFill>
              </a:rPr>
              <a:t>convictions</a:t>
            </a:r>
          </a:p>
        </p:txBody>
      </p:sp>
      <p:sp>
        <p:nvSpPr>
          <p:cNvPr id="36" name="TextBox 35"/>
          <p:cNvSpPr txBox="1"/>
          <p:nvPr/>
        </p:nvSpPr>
        <p:spPr>
          <a:xfrm>
            <a:off x="214015" y="1995856"/>
            <a:ext cx="812692" cy="369332"/>
          </a:xfrm>
          <a:prstGeom prst="rect">
            <a:avLst/>
          </a:prstGeom>
          <a:noFill/>
          <a:ln>
            <a:solidFill>
              <a:schemeClr val="tx1"/>
            </a:solidFill>
          </a:ln>
        </p:spPr>
        <p:txBody>
          <a:bodyPr wrap="none" rtlCol="0">
            <a:spAutoFit/>
          </a:bodyPr>
          <a:lstStyle/>
          <a:p>
            <a:r>
              <a:rPr lang="en-US" b="1" dirty="0" smtClean="0"/>
              <a:t>EVENT</a:t>
            </a:r>
            <a:endParaRPr lang="en-US" b="1" dirty="0"/>
          </a:p>
        </p:txBody>
      </p:sp>
      <p:sp>
        <p:nvSpPr>
          <p:cNvPr id="37" name="TextBox 36"/>
          <p:cNvSpPr txBox="1"/>
          <p:nvPr/>
        </p:nvSpPr>
        <p:spPr>
          <a:xfrm>
            <a:off x="350736" y="5980329"/>
            <a:ext cx="1098641" cy="369332"/>
          </a:xfrm>
          <a:prstGeom prst="rect">
            <a:avLst/>
          </a:prstGeom>
          <a:noFill/>
          <a:ln>
            <a:solidFill>
              <a:schemeClr val="tx1"/>
            </a:solidFill>
          </a:ln>
        </p:spPr>
        <p:txBody>
          <a:bodyPr wrap="none" rtlCol="0">
            <a:spAutoFit/>
          </a:bodyPr>
          <a:lstStyle/>
          <a:p>
            <a:r>
              <a:rPr lang="en-US" b="1" dirty="0" smtClean="0"/>
              <a:t>TIMELINE</a:t>
            </a:r>
            <a:endParaRPr lang="en-US" b="1" dirty="0"/>
          </a:p>
        </p:txBody>
      </p:sp>
      <p:cxnSp>
        <p:nvCxnSpPr>
          <p:cNvPr id="39" name="Straight Connector 38"/>
          <p:cNvCxnSpPr/>
          <p:nvPr/>
        </p:nvCxnSpPr>
        <p:spPr>
          <a:xfrm>
            <a:off x="749992" y="3771205"/>
            <a:ext cx="0" cy="1077951"/>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490929" y="3768727"/>
            <a:ext cx="0" cy="683391"/>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015037" y="3828201"/>
            <a:ext cx="4955" cy="227980"/>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2023711" y="4049478"/>
            <a:ext cx="6578656" cy="508"/>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8596204" y="3827744"/>
            <a:ext cx="4955" cy="227980"/>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4174278" y="4049540"/>
            <a:ext cx="1164" cy="40849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2486368" y="0"/>
            <a:ext cx="7237077" cy="461665"/>
          </a:xfrm>
          <a:prstGeom prst="rect">
            <a:avLst/>
          </a:prstGeom>
        </p:spPr>
        <p:txBody>
          <a:bodyPr wrap="none">
            <a:spAutoFit/>
          </a:bodyPr>
          <a:lstStyle/>
          <a:p>
            <a:pPr algn="ctr"/>
            <a:r>
              <a:rPr lang="en-US" sz="2400" b="1" u="sng" dirty="0" smtClean="0"/>
              <a:t>Overview of Criminal Law Procedural Timeline &amp; Terms</a:t>
            </a:r>
            <a:endParaRPr lang="en-US" sz="2400" b="1" u="sng" dirty="0"/>
          </a:p>
        </p:txBody>
      </p:sp>
      <p:sp>
        <p:nvSpPr>
          <p:cNvPr id="30" name="TextBox 29"/>
          <p:cNvSpPr txBox="1"/>
          <p:nvPr/>
        </p:nvSpPr>
        <p:spPr>
          <a:xfrm>
            <a:off x="1362449" y="734337"/>
            <a:ext cx="2654956" cy="369332"/>
          </a:xfrm>
          <a:prstGeom prst="rect">
            <a:avLst/>
          </a:prstGeom>
          <a:noFill/>
        </p:spPr>
        <p:txBody>
          <a:bodyPr wrap="none" rtlCol="0">
            <a:spAutoFit/>
          </a:bodyPr>
          <a:lstStyle/>
          <a:p>
            <a:r>
              <a:rPr lang="en-US" dirty="0" smtClean="0"/>
              <a:t>Presumption of Innocence</a:t>
            </a:r>
            <a:endParaRPr lang="en-US" dirty="0"/>
          </a:p>
        </p:txBody>
      </p:sp>
      <p:cxnSp>
        <p:nvCxnSpPr>
          <p:cNvPr id="31" name="Straight Arrow Connector 30"/>
          <p:cNvCxnSpPr/>
          <p:nvPr/>
        </p:nvCxnSpPr>
        <p:spPr>
          <a:xfrm>
            <a:off x="4017405" y="945463"/>
            <a:ext cx="4607778" cy="0"/>
          </a:xfrm>
          <a:prstGeom prst="straightConnector1">
            <a:avLst/>
          </a:prstGeom>
          <a:ln w="28575" cmpd="sng">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750150" y="936230"/>
            <a:ext cx="582988" cy="0"/>
          </a:xfrm>
          <a:prstGeom prst="straightConnector1">
            <a:avLst/>
          </a:prstGeom>
          <a:ln w="28575" cmpd="sng">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996649" y="5510359"/>
            <a:ext cx="7973317" cy="1107996"/>
          </a:xfrm>
          <a:prstGeom prst="rect">
            <a:avLst/>
          </a:prstGeom>
          <a:ln>
            <a:solidFill>
              <a:schemeClr val="tx1"/>
            </a:solidFill>
          </a:ln>
        </p:spPr>
        <p:txBody>
          <a:bodyPr wrap="square">
            <a:spAutoFit/>
          </a:bodyPr>
          <a:lstStyle/>
          <a:p>
            <a:pPr algn="ctr"/>
            <a:r>
              <a:rPr lang="en-US" sz="2200" dirty="0"/>
              <a:t>Nationally, </a:t>
            </a:r>
            <a:r>
              <a:rPr lang="en-US" sz="2200" b="1" dirty="0"/>
              <a:t>74% </a:t>
            </a:r>
            <a:r>
              <a:rPr lang="en-US" sz="2200" dirty="0"/>
              <a:t>of people in city &amp; county jails are </a:t>
            </a:r>
            <a:r>
              <a:rPr lang="en-US" sz="2200" b="1" dirty="0"/>
              <a:t>detained pretrial.  </a:t>
            </a:r>
            <a:endParaRPr lang="en-US" sz="2200" b="1" dirty="0" smtClean="0"/>
          </a:p>
          <a:p>
            <a:pPr algn="ctr"/>
            <a:endParaRPr lang="en-US" sz="2200" b="1" dirty="0"/>
          </a:p>
          <a:p>
            <a:pPr algn="ctr"/>
            <a:r>
              <a:rPr lang="en-US" sz="2200" b="1" dirty="0" smtClean="0"/>
              <a:t>Only 26</a:t>
            </a:r>
            <a:r>
              <a:rPr lang="en-US" sz="2200" b="1" dirty="0"/>
              <a:t>% </a:t>
            </a:r>
            <a:r>
              <a:rPr lang="en-US" sz="2200" dirty="0"/>
              <a:t>have been </a:t>
            </a:r>
            <a:r>
              <a:rPr lang="en-US" sz="2200" b="1" dirty="0" smtClean="0"/>
              <a:t>convicted</a:t>
            </a:r>
            <a:r>
              <a:rPr lang="en-US" sz="2200" dirty="0" smtClean="0"/>
              <a:t>.</a:t>
            </a:r>
            <a:endParaRPr lang="en-US" sz="2200" dirty="0"/>
          </a:p>
        </p:txBody>
      </p:sp>
      <p:sp>
        <p:nvSpPr>
          <p:cNvPr id="17" name="Rectangle 16"/>
          <p:cNvSpPr/>
          <p:nvPr/>
        </p:nvSpPr>
        <p:spPr>
          <a:xfrm>
            <a:off x="8891096" y="6611779"/>
            <a:ext cx="3300904" cy="246221"/>
          </a:xfrm>
          <a:prstGeom prst="rect">
            <a:avLst/>
          </a:prstGeom>
        </p:spPr>
        <p:txBody>
          <a:bodyPr wrap="none">
            <a:spAutoFit/>
          </a:bodyPr>
          <a:lstStyle/>
          <a:p>
            <a:r>
              <a:rPr lang="en-US" sz="1000" dirty="0"/>
              <a:t>https://www.prisonpolicy.org/research/pretrial_detention/</a:t>
            </a:r>
          </a:p>
        </p:txBody>
      </p:sp>
    </p:spTree>
    <p:extLst>
      <p:ext uri="{BB962C8B-B14F-4D97-AF65-F5344CB8AC3E}">
        <p14:creationId xmlns:p14="http://schemas.microsoft.com/office/powerpoint/2010/main" val="106571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rl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99"/>
            <a:ext cx="12192000" cy="6858000"/>
          </a:xfrm>
          <a:prstGeom prst="rect">
            <a:avLst/>
          </a:prstGeom>
        </p:spPr>
      </p:pic>
      <p:sp>
        <p:nvSpPr>
          <p:cNvPr id="2" name="Rectangle 1"/>
          <p:cNvSpPr/>
          <p:nvPr/>
        </p:nvSpPr>
        <p:spPr>
          <a:xfrm>
            <a:off x="0" y="-1"/>
            <a:ext cx="12192000" cy="370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rot="16200000">
            <a:off x="-3058565" y="3428999"/>
            <a:ext cx="6487565" cy="370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6212389" y="871767"/>
            <a:ext cx="5191042" cy="67814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0019610" y="6611779"/>
            <a:ext cx="2172390" cy="246221"/>
          </a:xfrm>
          <a:prstGeom prst="rect">
            <a:avLst/>
          </a:prstGeom>
        </p:spPr>
        <p:txBody>
          <a:bodyPr wrap="none">
            <a:spAutoFit/>
          </a:bodyPr>
          <a:lstStyle/>
          <a:p>
            <a:r>
              <a:rPr lang="en-US" sz="1000" dirty="0"/>
              <a:t>https://freedomprojectwa.org/slide2/</a:t>
            </a:r>
          </a:p>
        </p:txBody>
      </p:sp>
      <p:sp>
        <p:nvSpPr>
          <p:cNvPr id="3" name="TextBox 2"/>
          <p:cNvSpPr txBox="1"/>
          <p:nvPr/>
        </p:nvSpPr>
        <p:spPr>
          <a:xfrm>
            <a:off x="6978196" y="2930402"/>
            <a:ext cx="3750586" cy="1569660"/>
          </a:xfrm>
          <a:prstGeom prst="rect">
            <a:avLst/>
          </a:prstGeom>
          <a:noFill/>
          <a:ln>
            <a:solidFill>
              <a:schemeClr val="tx1"/>
            </a:solidFill>
          </a:ln>
        </p:spPr>
        <p:txBody>
          <a:bodyPr wrap="square" rtlCol="0">
            <a:spAutoFit/>
          </a:bodyPr>
          <a:lstStyle/>
          <a:p>
            <a:pPr algn="ctr"/>
            <a:r>
              <a:rPr lang="en-US" sz="2400" b="1" dirty="0" smtClean="0"/>
              <a:t>The United States has by far the highest incarceration rate of any country in the world</a:t>
            </a:r>
          </a:p>
        </p:txBody>
      </p:sp>
      <p:sp>
        <p:nvSpPr>
          <p:cNvPr id="9" name="Rectangle 8"/>
          <p:cNvSpPr/>
          <p:nvPr/>
        </p:nvSpPr>
        <p:spPr>
          <a:xfrm rot="16200000">
            <a:off x="9664552" y="-847270"/>
            <a:ext cx="1329338" cy="37255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rot="16200000">
            <a:off x="6472545" y="-895811"/>
            <a:ext cx="1084333" cy="3194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01738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ison population timeline.png"/>
          <p:cNvPicPr>
            <a:picLocks noChangeAspect="1"/>
          </p:cNvPicPr>
          <p:nvPr/>
        </p:nvPicPr>
        <p:blipFill rotWithShape="1">
          <a:blip r:embed="rId2">
            <a:extLst>
              <a:ext uri="{28A0092B-C50C-407E-A947-70E740481C1C}">
                <a14:useLocalDpi xmlns:a14="http://schemas.microsoft.com/office/drawing/2010/main" val="0"/>
              </a:ext>
            </a:extLst>
          </a:blip>
          <a:srcRect b="3412"/>
          <a:stretch/>
        </p:blipFill>
        <p:spPr>
          <a:xfrm>
            <a:off x="44405" y="696119"/>
            <a:ext cx="8296459" cy="6161881"/>
          </a:xfrm>
          <a:prstGeom prst="rect">
            <a:avLst/>
          </a:prstGeom>
        </p:spPr>
      </p:pic>
      <p:sp>
        <p:nvSpPr>
          <p:cNvPr id="7" name="TextBox 6"/>
          <p:cNvSpPr txBox="1"/>
          <p:nvPr/>
        </p:nvSpPr>
        <p:spPr>
          <a:xfrm>
            <a:off x="8357437" y="-74675"/>
            <a:ext cx="3834563" cy="4770537"/>
          </a:xfrm>
          <a:prstGeom prst="rect">
            <a:avLst/>
          </a:prstGeom>
          <a:noFill/>
        </p:spPr>
        <p:txBody>
          <a:bodyPr wrap="square" rtlCol="0">
            <a:spAutoFit/>
          </a:bodyPr>
          <a:lstStyle/>
          <a:p>
            <a:endParaRPr lang="en-US" sz="1600" dirty="0" smtClean="0"/>
          </a:p>
          <a:p>
            <a:pPr marL="285750" indent="-285750">
              <a:buFont typeface="Arial"/>
              <a:buChar char="•"/>
            </a:pPr>
            <a:r>
              <a:rPr lang="en-US" sz="1600" dirty="0" smtClean="0"/>
              <a:t>Initiated in the 1970s, expanded in the 1980s and propelled by the 1994 Crime Bill</a:t>
            </a:r>
          </a:p>
          <a:p>
            <a:pPr marL="285750" indent="-285750">
              <a:buFont typeface="Arial"/>
              <a:buChar char="•"/>
            </a:pPr>
            <a:endParaRPr lang="en-US" sz="1600" dirty="0"/>
          </a:p>
          <a:p>
            <a:pPr marL="285750" indent="-285750">
              <a:buFont typeface="Arial"/>
              <a:buChar char="•"/>
            </a:pPr>
            <a:r>
              <a:rPr lang="en-US" sz="1600" b="1" dirty="0" smtClean="0"/>
              <a:t>500% increase </a:t>
            </a:r>
            <a:r>
              <a:rPr lang="en-US" sz="1600" dirty="0" smtClean="0"/>
              <a:t>in incarceration for mostly </a:t>
            </a:r>
            <a:r>
              <a:rPr lang="en-US" sz="1600" b="1" dirty="0" smtClean="0"/>
              <a:t>non-violent, drug </a:t>
            </a:r>
            <a:r>
              <a:rPr lang="en-US" sz="1600" b="1" i="1" dirty="0" smtClean="0"/>
              <a:t>possession</a:t>
            </a:r>
            <a:r>
              <a:rPr lang="en-US" sz="1600" b="1" dirty="0" smtClean="0"/>
              <a:t> offenses</a:t>
            </a:r>
          </a:p>
          <a:p>
            <a:pPr marL="285750" indent="-285750">
              <a:buFont typeface="Arial"/>
              <a:buChar char="•"/>
            </a:pPr>
            <a:endParaRPr lang="en-US" sz="1600" dirty="0" smtClean="0"/>
          </a:p>
          <a:p>
            <a:pPr marL="285750" indent="-285750">
              <a:buFont typeface="Arial"/>
              <a:buChar char="•"/>
            </a:pPr>
            <a:r>
              <a:rPr lang="en-US" sz="1600" b="1" dirty="0"/>
              <a:t>P</a:t>
            </a:r>
            <a:r>
              <a:rPr lang="en-US" sz="1600" b="1" dirty="0" smtClean="0"/>
              <a:t>oor communities, communities of color, and people with mental health and addiction issues </a:t>
            </a:r>
            <a:r>
              <a:rPr lang="en-US" sz="1600" dirty="0" smtClean="0"/>
              <a:t>have been disproportionately negatively affected</a:t>
            </a:r>
            <a:endParaRPr lang="en-US" sz="1600" b="1" dirty="0" smtClean="0"/>
          </a:p>
          <a:p>
            <a:endParaRPr lang="en-US" sz="1600" b="1" dirty="0" smtClean="0"/>
          </a:p>
          <a:p>
            <a:pPr marL="285750" indent="-285750">
              <a:buFont typeface="Arial"/>
              <a:buChar char="•"/>
            </a:pPr>
            <a:r>
              <a:rPr lang="en-US" sz="1600" b="1" dirty="0" smtClean="0"/>
              <a:t>Now, the </a:t>
            </a:r>
            <a:r>
              <a:rPr lang="en-US" sz="1600" b="1" dirty="0"/>
              <a:t>prison </a:t>
            </a:r>
            <a:r>
              <a:rPr lang="en-US" sz="1600" b="1" dirty="0" smtClean="0"/>
              <a:t>system</a:t>
            </a:r>
            <a:r>
              <a:rPr lang="en-US" sz="1600" b="1" dirty="0"/>
              <a:t> </a:t>
            </a:r>
            <a:r>
              <a:rPr lang="en-US" sz="1600" b="1" dirty="0" smtClean="0"/>
              <a:t>is the largest mental health institution in the US</a:t>
            </a:r>
          </a:p>
          <a:p>
            <a:pPr marL="285750" indent="-285750">
              <a:buFont typeface="Arial"/>
              <a:buChar char="•"/>
            </a:pPr>
            <a:endParaRPr lang="en-US" sz="1600" b="1" dirty="0"/>
          </a:p>
          <a:p>
            <a:pPr marL="285750" indent="-285750">
              <a:buFont typeface="Arial"/>
              <a:buChar char="•"/>
            </a:pPr>
            <a:r>
              <a:rPr lang="en-US" sz="1600" b="1" dirty="0" smtClean="0"/>
              <a:t>Today, 70% of defendants are imprisoned pretrial</a:t>
            </a:r>
          </a:p>
        </p:txBody>
      </p:sp>
      <p:pic>
        <p:nvPicPr>
          <p:cNvPr id="8" name="Picture 7" descr="US-Population-Growth-Rate-2-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880" y="4688710"/>
            <a:ext cx="3870120" cy="2169290"/>
          </a:xfrm>
          <a:prstGeom prst="rect">
            <a:avLst/>
          </a:prstGeom>
        </p:spPr>
      </p:pic>
      <p:sp>
        <p:nvSpPr>
          <p:cNvPr id="2" name="Rectangle 1"/>
          <p:cNvSpPr/>
          <p:nvPr/>
        </p:nvSpPr>
        <p:spPr>
          <a:xfrm>
            <a:off x="1873421" y="0"/>
            <a:ext cx="5489404" cy="523220"/>
          </a:xfrm>
          <a:prstGeom prst="rect">
            <a:avLst/>
          </a:prstGeom>
        </p:spPr>
        <p:txBody>
          <a:bodyPr wrap="none">
            <a:spAutoFit/>
          </a:bodyPr>
          <a:lstStyle/>
          <a:p>
            <a:r>
              <a:rPr lang="en-US" sz="2800" b="1" u="sng" dirty="0" smtClean="0"/>
              <a:t>The U.S. Legislative “</a:t>
            </a:r>
            <a:r>
              <a:rPr lang="en-US" sz="2800" b="1" u="sng" dirty="0"/>
              <a:t>War on Drugs” </a:t>
            </a:r>
          </a:p>
        </p:txBody>
      </p:sp>
      <p:sp>
        <p:nvSpPr>
          <p:cNvPr id="3" name="Rectangle 2"/>
          <p:cNvSpPr/>
          <p:nvPr/>
        </p:nvSpPr>
        <p:spPr>
          <a:xfrm>
            <a:off x="6270298" y="6367350"/>
            <a:ext cx="1998325" cy="4906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0" y="6443964"/>
            <a:ext cx="8384082" cy="400110"/>
          </a:xfrm>
          <a:prstGeom prst="rect">
            <a:avLst/>
          </a:prstGeom>
          <a:solidFill>
            <a:srgbClr val="FFFFFF"/>
          </a:solidFill>
        </p:spPr>
        <p:txBody>
          <a:bodyPr wrap="square">
            <a:spAutoFit/>
          </a:bodyPr>
          <a:lstStyle/>
          <a:p>
            <a:r>
              <a:rPr lang="en-US" sz="1000" dirty="0"/>
              <a:t>https://www.politifact.com/factchecks/2016/jul/10/cory-booker/how-war-drugs-affected-incarceration-rates/; </a:t>
            </a:r>
            <a:endParaRPr lang="en-US" sz="1000" dirty="0" smtClean="0"/>
          </a:p>
          <a:p>
            <a:r>
              <a:rPr lang="en-US" sz="1000" dirty="0" smtClean="0"/>
              <a:t>https</a:t>
            </a:r>
            <a:r>
              <a:rPr lang="en-US" sz="1000" dirty="0"/>
              <a:t>://www.prisonpolicy.org/research/pretrial_detention/</a:t>
            </a:r>
            <a:r>
              <a:rPr lang="en-US" sz="1000" dirty="0" smtClean="0"/>
              <a:t>;</a:t>
            </a:r>
            <a:r>
              <a:rPr lang="en-US" sz="1000" dirty="0"/>
              <a:t> </a:t>
            </a:r>
            <a:r>
              <a:rPr lang="en-US" sz="1000" dirty="0" smtClean="0"/>
              <a:t>https</a:t>
            </a:r>
            <a:r>
              <a:rPr lang="en-US" sz="1000" dirty="0"/>
              <a:t>://dash.harvard.edu/bitstream/handle/1/32630655/5397789.pdf?sequence=1&amp;isAllowed=</a:t>
            </a:r>
            <a:r>
              <a:rPr lang="en-US" sz="1000" dirty="0" smtClean="0"/>
              <a:t>y</a:t>
            </a:r>
            <a:endParaRPr lang="en-US" sz="1000" dirty="0"/>
          </a:p>
        </p:txBody>
      </p:sp>
      <p:sp>
        <p:nvSpPr>
          <p:cNvPr id="4" name="TextBox 3"/>
          <p:cNvSpPr txBox="1"/>
          <p:nvPr/>
        </p:nvSpPr>
        <p:spPr>
          <a:xfrm>
            <a:off x="399661" y="6180859"/>
            <a:ext cx="5586427" cy="292388"/>
          </a:xfrm>
          <a:prstGeom prst="rect">
            <a:avLst/>
          </a:prstGeom>
          <a:noFill/>
        </p:spPr>
        <p:txBody>
          <a:bodyPr wrap="square" rtlCol="0">
            <a:spAutoFit/>
          </a:bodyPr>
          <a:lstStyle/>
          <a:p>
            <a:r>
              <a:rPr lang="en-US" sz="1300" dirty="0" smtClean="0"/>
              <a:t>Source: Bureau of Justice Statistics </a:t>
            </a:r>
            <a:r>
              <a:rPr lang="en-US" sz="1300" i="1" dirty="0" smtClean="0"/>
              <a:t>Prisoners Series.</a:t>
            </a:r>
            <a:endParaRPr lang="en-US" sz="1300" dirty="0"/>
          </a:p>
        </p:txBody>
      </p:sp>
    </p:spTree>
    <p:extLst>
      <p:ext uri="{BB962C8B-B14F-4D97-AF65-F5344CB8AC3E}">
        <p14:creationId xmlns:p14="http://schemas.microsoft.com/office/powerpoint/2010/main" val="1909588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6457890"/>
            <a:ext cx="12192000" cy="400110"/>
          </a:xfrm>
          <a:prstGeom prst="rect">
            <a:avLst/>
          </a:prstGeom>
          <a:noFill/>
        </p:spPr>
        <p:txBody>
          <a:bodyPr wrap="square" rtlCol="0">
            <a:spAutoFit/>
          </a:bodyPr>
          <a:lstStyle/>
          <a:p>
            <a:r>
              <a:rPr lang="en-US" sz="1000" dirty="0" smtClean="0"/>
              <a:t>1.  Dobbie, W., Goldin, J. &amp; Yang, C.S. (Feb. 2018).  The Effects of Pretrial Detention on Conviction, Future Crime, and Employment:  Evidence form Randomly Assigned Judges.  American Economic Review, 180(2) pp. </a:t>
            </a:r>
            <a:r>
              <a:rPr lang="en-US" sz="1000" dirty="0"/>
              <a:t>201-40. https://www.aeaweb.org/articles?id=10.1257/aer.20161503</a:t>
            </a:r>
          </a:p>
        </p:txBody>
      </p:sp>
      <p:sp>
        <p:nvSpPr>
          <p:cNvPr id="7" name="Rectangle 6"/>
          <p:cNvSpPr/>
          <p:nvPr/>
        </p:nvSpPr>
        <p:spPr>
          <a:xfrm>
            <a:off x="1" y="0"/>
            <a:ext cx="12192000" cy="954107"/>
          </a:xfrm>
          <a:prstGeom prst="rect">
            <a:avLst/>
          </a:prstGeom>
        </p:spPr>
        <p:txBody>
          <a:bodyPr wrap="square">
            <a:spAutoFit/>
          </a:bodyPr>
          <a:lstStyle/>
          <a:p>
            <a:pPr algn="ctr"/>
            <a:r>
              <a:rPr lang="en-US" sz="2800" b="1" u="sng" dirty="0" smtClean="0"/>
              <a:t>Presumption of Innocence</a:t>
            </a:r>
          </a:p>
          <a:p>
            <a:endParaRPr lang="en-US" sz="1000" dirty="0"/>
          </a:p>
          <a:p>
            <a:pPr algn="ctr"/>
            <a:r>
              <a:rPr lang="en-US" dirty="0"/>
              <a:t>A</a:t>
            </a:r>
            <a:r>
              <a:rPr lang="en-US" dirty="0" smtClean="0"/>
              <a:t> fundamental principle of U.S. Criminal law is that defendants accused of a crime are presumed to be innocent until convicted.</a:t>
            </a:r>
          </a:p>
        </p:txBody>
      </p:sp>
      <p:pic>
        <p:nvPicPr>
          <p:cNvPr id="9" name="Picture 8"/>
          <p:cNvPicPr>
            <a:picLocks noChangeAspect="1"/>
          </p:cNvPicPr>
          <p:nvPr/>
        </p:nvPicPr>
        <p:blipFill>
          <a:blip r:embed="rId2"/>
          <a:stretch>
            <a:fillRect/>
          </a:stretch>
        </p:blipFill>
        <p:spPr>
          <a:xfrm>
            <a:off x="115452" y="1696176"/>
            <a:ext cx="8064351" cy="4536197"/>
          </a:xfrm>
          <a:prstGeom prst="rect">
            <a:avLst/>
          </a:prstGeom>
        </p:spPr>
      </p:pic>
      <p:pic>
        <p:nvPicPr>
          <p:cNvPr id="10" name="Picture 9"/>
          <p:cNvPicPr>
            <a:picLocks noChangeAspect="1"/>
          </p:cNvPicPr>
          <p:nvPr/>
        </p:nvPicPr>
        <p:blipFill>
          <a:blip r:embed="rId3"/>
          <a:stretch>
            <a:fillRect/>
          </a:stretch>
        </p:blipFill>
        <p:spPr>
          <a:xfrm>
            <a:off x="8241970" y="1678404"/>
            <a:ext cx="3882937" cy="2701877"/>
          </a:xfrm>
          <a:prstGeom prst="rect">
            <a:avLst/>
          </a:prstGeom>
        </p:spPr>
      </p:pic>
      <p:pic>
        <p:nvPicPr>
          <p:cNvPr id="11" name="Picture 10"/>
          <p:cNvPicPr>
            <a:picLocks noChangeAspect="1"/>
          </p:cNvPicPr>
          <p:nvPr/>
        </p:nvPicPr>
        <p:blipFill rotWithShape="1">
          <a:blip r:embed="rId4"/>
          <a:srcRect b="16809"/>
          <a:stretch/>
        </p:blipFill>
        <p:spPr>
          <a:xfrm>
            <a:off x="8241965" y="4432135"/>
            <a:ext cx="3868037" cy="1802000"/>
          </a:xfrm>
          <a:prstGeom prst="rect">
            <a:avLst/>
          </a:prstGeom>
        </p:spPr>
      </p:pic>
      <p:sp>
        <p:nvSpPr>
          <p:cNvPr id="12" name="Rectangle 11"/>
          <p:cNvSpPr/>
          <p:nvPr/>
        </p:nvSpPr>
        <p:spPr>
          <a:xfrm>
            <a:off x="2727081" y="1095239"/>
            <a:ext cx="6418118" cy="523220"/>
          </a:xfrm>
          <a:prstGeom prst="rect">
            <a:avLst/>
          </a:prstGeom>
        </p:spPr>
        <p:txBody>
          <a:bodyPr wrap="none">
            <a:spAutoFit/>
          </a:bodyPr>
          <a:lstStyle/>
          <a:p>
            <a:pPr algn="ctr"/>
            <a:r>
              <a:rPr lang="en-US" sz="2800" b="1" u="sng" dirty="0" smtClean="0"/>
              <a:t>Collateral Consequences of Imprisonment</a:t>
            </a:r>
            <a:endParaRPr lang="en-US" sz="2800" b="1" u="sng" dirty="0"/>
          </a:p>
        </p:txBody>
      </p:sp>
    </p:spTree>
    <p:extLst>
      <p:ext uri="{BB962C8B-B14F-4D97-AF65-F5344CB8AC3E}">
        <p14:creationId xmlns:p14="http://schemas.microsoft.com/office/powerpoint/2010/main" val="14031448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2687" y="53286"/>
            <a:ext cx="10480102" cy="3139321"/>
          </a:xfrm>
          <a:prstGeom prst="rect">
            <a:avLst/>
          </a:prstGeom>
        </p:spPr>
        <p:txBody>
          <a:bodyPr wrap="square">
            <a:spAutoFit/>
          </a:bodyPr>
          <a:lstStyle/>
          <a:p>
            <a:pPr algn="ctr"/>
            <a:r>
              <a:rPr lang="en-US" sz="2800" b="1" u="sng" dirty="0" smtClean="0"/>
              <a:t>Arguments for the use of AI in Bail Determinations</a:t>
            </a:r>
          </a:p>
          <a:p>
            <a:pPr marL="1438275" indent="-452438"/>
            <a:endParaRPr lang="en-US" sz="3600" dirty="0"/>
          </a:p>
          <a:p>
            <a:pPr marL="896938" indent="-452438">
              <a:buAutoNum type="arabicPeriod"/>
            </a:pPr>
            <a:r>
              <a:rPr lang="en-US" sz="2400" dirty="0" smtClean="0"/>
              <a:t>Reduce the </a:t>
            </a:r>
            <a:r>
              <a:rPr lang="en-US" sz="2400" b="1" dirty="0" smtClean="0"/>
              <a:t>high</a:t>
            </a:r>
            <a:r>
              <a:rPr lang="en-US" sz="2400" dirty="0" smtClean="0"/>
              <a:t> </a:t>
            </a:r>
            <a:r>
              <a:rPr lang="en-US" sz="2800" b="1" dirty="0" smtClean="0"/>
              <a:t>number of people detained pretrial</a:t>
            </a:r>
            <a:r>
              <a:rPr lang="en-US" sz="2400" dirty="0" smtClean="0"/>
              <a:t>, placing more people in pre-trial probation or pre-trial services (Part I)</a:t>
            </a:r>
            <a:endParaRPr lang="en-US" sz="2400" dirty="0"/>
          </a:p>
          <a:p>
            <a:pPr marL="896938" indent="-452438"/>
            <a:endParaRPr lang="en-US" sz="3600" dirty="0" smtClean="0"/>
          </a:p>
          <a:p>
            <a:pPr marL="896938" indent="-452438">
              <a:buAutoNum type="arabicPeriod"/>
            </a:pPr>
            <a:r>
              <a:rPr lang="en-US" sz="2400" dirty="0" smtClean="0"/>
              <a:t>Decrease amount of </a:t>
            </a:r>
            <a:r>
              <a:rPr lang="en-US" sz="2800" b="1" dirty="0" smtClean="0"/>
              <a:t>bias</a:t>
            </a:r>
            <a:r>
              <a:rPr lang="en-US" sz="2400" dirty="0" smtClean="0"/>
              <a:t> in pretrial detention determinations (Part II)</a:t>
            </a:r>
          </a:p>
          <a:p>
            <a:endParaRPr lang="en-US" dirty="0"/>
          </a:p>
        </p:txBody>
      </p:sp>
      <p:pic>
        <p:nvPicPr>
          <p:cNvPr id="6" name="Picture 5"/>
          <p:cNvPicPr>
            <a:picLocks noChangeAspect="1"/>
          </p:cNvPicPr>
          <p:nvPr/>
        </p:nvPicPr>
        <p:blipFill rotWithShape="1">
          <a:blip r:embed="rId2"/>
          <a:srcRect b="5212"/>
          <a:stretch/>
        </p:blipFill>
        <p:spPr>
          <a:xfrm>
            <a:off x="1403287" y="3361001"/>
            <a:ext cx="3152913" cy="2988582"/>
          </a:xfrm>
          <a:prstGeom prst="rect">
            <a:avLst/>
          </a:prstGeom>
        </p:spPr>
      </p:pic>
      <p:pic>
        <p:nvPicPr>
          <p:cNvPr id="7" name="Picture 6"/>
          <p:cNvPicPr>
            <a:picLocks noChangeAspect="1"/>
          </p:cNvPicPr>
          <p:nvPr/>
        </p:nvPicPr>
        <p:blipFill rotWithShape="1">
          <a:blip r:embed="rId3"/>
          <a:srcRect t="17012" b="17724"/>
          <a:stretch/>
        </p:blipFill>
        <p:spPr>
          <a:xfrm>
            <a:off x="4699969" y="3365717"/>
            <a:ext cx="6096000" cy="2983862"/>
          </a:xfrm>
          <a:prstGeom prst="rect">
            <a:avLst/>
          </a:prstGeom>
        </p:spPr>
      </p:pic>
      <p:sp>
        <p:nvSpPr>
          <p:cNvPr id="8" name="TextBox 7"/>
          <p:cNvSpPr txBox="1"/>
          <p:nvPr/>
        </p:nvSpPr>
        <p:spPr>
          <a:xfrm>
            <a:off x="17765" y="6616000"/>
            <a:ext cx="2736647" cy="246221"/>
          </a:xfrm>
          <a:prstGeom prst="rect">
            <a:avLst/>
          </a:prstGeom>
          <a:noFill/>
        </p:spPr>
        <p:txBody>
          <a:bodyPr wrap="none" rtlCol="0">
            <a:spAutoFit/>
          </a:bodyPr>
          <a:lstStyle/>
          <a:p>
            <a:r>
              <a:rPr lang="en-US" sz="1000" dirty="0"/>
              <a:t>http://www.usprisonculture.com/blog/2012/12/</a:t>
            </a:r>
          </a:p>
        </p:txBody>
      </p:sp>
    </p:spTree>
    <p:extLst>
      <p:ext uri="{BB962C8B-B14F-4D97-AF65-F5344CB8AC3E}">
        <p14:creationId xmlns:p14="http://schemas.microsoft.com/office/powerpoint/2010/main" val="26707734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21220</TotalTime>
  <Words>4069</Words>
  <Application>Microsoft Macintosh PowerPoint</Application>
  <PresentationFormat>Custom</PresentationFormat>
  <Paragraphs>664</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Wu</dc:creator>
  <cp:lastModifiedBy>Jennifer Johnson</cp:lastModifiedBy>
  <cp:revision>351</cp:revision>
  <dcterms:created xsi:type="dcterms:W3CDTF">2021-02-04T21:45:31Z</dcterms:created>
  <dcterms:modified xsi:type="dcterms:W3CDTF">2021-05-11T16:01:27Z</dcterms:modified>
</cp:coreProperties>
</file>